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75" r:id="rId3"/>
    <p:sldId id="277" r:id="rId4"/>
    <p:sldId id="276" r:id="rId5"/>
    <p:sldId id="267" r:id="rId6"/>
    <p:sldId id="287" r:id="rId7"/>
    <p:sldId id="288" r:id="rId8"/>
    <p:sldId id="259" r:id="rId9"/>
    <p:sldId id="280" r:id="rId10"/>
    <p:sldId id="284" r:id="rId11"/>
    <p:sldId id="28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E01925-28F7-4E32-95C3-9DD14395D885}" type="datetimeFigureOut">
              <a:rPr lang="en-IN" smtClean="0"/>
              <a:t>08-06-2023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E1B035-3C1B-499C-8BD0-02F1C7666666}" type="slidenum">
              <a:rPr lang="en-IN" smtClean="0"/>
              <a:t>‹#›</a:t>
            </a:fld>
            <a:endParaRPr lang="en-IN"/>
          </a:p>
        </p:txBody>
      </p:sp>
    </p:spTree>
    <p:extLst>
      <p:ext uri="{BB962C8B-B14F-4D97-AF65-F5344CB8AC3E}">
        <p14:creationId xmlns:p14="http://schemas.microsoft.com/office/powerpoint/2010/main" val="658018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8E6B5E-B00D-4FAA-AB0C-CCD6BA004788}" type="slidenum">
              <a:rPr lang="en-US" smtClean="0"/>
              <a:t>3</a:t>
            </a:fld>
            <a:endParaRPr lang="en-US" dirty="0"/>
          </a:p>
        </p:txBody>
      </p:sp>
    </p:spTree>
    <p:extLst>
      <p:ext uri="{BB962C8B-B14F-4D97-AF65-F5344CB8AC3E}">
        <p14:creationId xmlns:p14="http://schemas.microsoft.com/office/powerpoint/2010/main" val="454039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FA97-5EC2-4F7C-B765-B5EFC46172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43ED7E1-8A2B-4389-B07F-5DEBFCFB3A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E289BFA-7723-4190-947F-E7F420D15505}"/>
              </a:ext>
            </a:extLst>
          </p:cNvPr>
          <p:cNvSpPr>
            <a:spLocks noGrp="1"/>
          </p:cNvSpPr>
          <p:nvPr>
            <p:ph type="dt" sz="half" idx="10"/>
          </p:nvPr>
        </p:nvSpPr>
        <p:spPr/>
        <p:txBody>
          <a:bodyPr/>
          <a:lstStyle/>
          <a:p>
            <a:fld id="{9ABD2C4D-9CAC-4F3A-9D76-147052E23EBB}" type="datetimeFigureOut">
              <a:rPr lang="en-IN" smtClean="0"/>
              <a:t>08-06-2023</a:t>
            </a:fld>
            <a:endParaRPr lang="en-IN"/>
          </a:p>
        </p:txBody>
      </p:sp>
      <p:sp>
        <p:nvSpPr>
          <p:cNvPr id="5" name="Footer Placeholder 4">
            <a:extLst>
              <a:ext uri="{FF2B5EF4-FFF2-40B4-BE49-F238E27FC236}">
                <a16:creationId xmlns:a16="http://schemas.microsoft.com/office/drawing/2014/main" id="{27C29ED9-B8C7-4067-A146-2E628C121D2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A909458-F577-46D9-9372-CB980DA1DC98}"/>
              </a:ext>
            </a:extLst>
          </p:cNvPr>
          <p:cNvSpPr>
            <a:spLocks noGrp="1"/>
          </p:cNvSpPr>
          <p:nvPr>
            <p:ph type="sldNum" sz="quarter" idx="12"/>
          </p:nvPr>
        </p:nvSpPr>
        <p:spPr/>
        <p:txBody>
          <a:bodyPr/>
          <a:lstStyle/>
          <a:p>
            <a:fld id="{05AF06FA-46CF-4E08-AA37-FB7FC2B08ACD}" type="slidenum">
              <a:rPr lang="en-IN" smtClean="0"/>
              <a:t>‹#›</a:t>
            </a:fld>
            <a:endParaRPr lang="en-IN"/>
          </a:p>
        </p:txBody>
      </p:sp>
    </p:spTree>
    <p:extLst>
      <p:ext uri="{BB962C8B-B14F-4D97-AF65-F5344CB8AC3E}">
        <p14:creationId xmlns:p14="http://schemas.microsoft.com/office/powerpoint/2010/main" val="3825020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40CA0-15B2-49B9-8BAE-C7DBA0DD99EF}"/>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F9D93C7-9F58-48EF-95D4-3C1A2D9E40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6B41F14-E399-4DA6-BB0E-DE949D432E4A}"/>
              </a:ext>
            </a:extLst>
          </p:cNvPr>
          <p:cNvSpPr>
            <a:spLocks noGrp="1"/>
          </p:cNvSpPr>
          <p:nvPr>
            <p:ph type="dt" sz="half" idx="10"/>
          </p:nvPr>
        </p:nvSpPr>
        <p:spPr/>
        <p:txBody>
          <a:bodyPr/>
          <a:lstStyle/>
          <a:p>
            <a:fld id="{9ABD2C4D-9CAC-4F3A-9D76-147052E23EBB}" type="datetimeFigureOut">
              <a:rPr lang="en-IN" smtClean="0"/>
              <a:t>08-06-2023</a:t>
            </a:fld>
            <a:endParaRPr lang="en-IN"/>
          </a:p>
        </p:txBody>
      </p:sp>
      <p:sp>
        <p:nvSpPr>
          <p:cNvPr id="5" name="Footer Placeholder 4">
            <a:extLst>
              <a:ext uri="{FF2B5EF4-FFF2-40B4-BE49-F238E27FC236}">
                <a16:creationId xmlns:a16="http://schemas.microsoft.com/office/drawing/2014/main" id="{96F53218-F53F-451F-B7DB-02A3210E897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8B78B14-F64B-4CFE-ACEE-413D7ADAB3E5}"/>
              </a:ext>
            </a:extLst>
          </p:cNvPr>
          <p:cNvSpPr>
            <a:spLocks noGrp="1"/>
          </p:cNvSpPr>
          <p:nvPr>
            <p:ph type="sldNum" sz="quarter" idx="12"/>
          </p:nvPr>
        </p:nvSpPr>
        <p:spPr/>
        <p:txBody>
          <a:bodyPr/>
          <a:lstStyle/>
          <a:p>
            <a:fld id="{05AF06FA-46CF-4E08-AA37-FB7FC2B08ACD}" type="slidenum">
              <a:rPr lang="en-IN" smtClean="0"/>
              <a:t>‹#›</a:t>
            </a:fld>
            <a:endParaRPr lang="en-IN"/>
          </a:p>
        </p:txBody>
      </p:sp>
    </p:spTree>
    <p:extLst>
      <p:ext uri="{BB962C8B-B14F-4D97-AF65-F5344CB8AC3E}">
        <p14:creationId xmlns:p14="http://schemas.microsoft.com/office/powerpoint/2010/main" val="3796064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5A849F-110D-48BE-A74D-83F0D48259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7C6F2BD-6EA1-479E-916F-2BAA0526B8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BB26E4F-BF3F-4D8A-82AB-53A4BD571DB3}"/>
              </a:ext>
            </a:extLst>
          </p:cNvPr>
          <p:cNvSpPr>
            <a:spLocks noGrp="1"/>
          </p:cNvSpPr>
          <p:nvPr>
            <p:ph type="dt" sz="half" idx="10"/>
          </p:nvPr>
        </p:nvSpPr>
        <p:spPr/>
        <p:txBody>
          <a:bodyPr/>
          <a:lstStyle/>
          <a:p>
            <a:fld id="{9ABD2C4D-9CAC-4F3A-9D76-147052E23EBB}" type="datetimeFigureOut">
              <a:rPr lang="en-IN" smtClean="0"/>
              <a:t>08-06-2023</a:t>
            </a:fld>
            <a:endParaRPr lang="en-IN"/>
          </a:p>
        </p:txBody>
      </p:sp>
      <p:sp>
        <p:nvSpPr>
          <p:cNvPr id="5" name="Footer Placeholder 4">
            <a:extLst>
              <a:ext uri="{FF2B5EF4-FFF2-40B4-BE49-F238E27FC236}">
                <a16:creationId xmlns:a16="http://schemas.microsoft.com/office/drawing/2014/main" id="{67F81AF2-3023-4067-A574-607ADA9AEDB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6D7E013-262F-4FAE-BAAB-D563E713FA56}"/>
              </a:ext>
            </a:extLst>
          </p:cNvPr>
          <p:cNvSpPr>
            <a:spLocks noGrp="1"/>
          </p:cNvSpPr>
          <p:nvPr>
            <p:ph type="sldNum" sz="quarter" idx="12"/>
          </p:nvPr>
        </p:nvSpPr>
        <p:spPr/>
        <p:txBody>
          <a:bodyPr/>
          <a:lstStyle/>
          <a:p>
            <a:fld id="{05AF06FA-46CF-4E08-AA37-FB7FC2B08ACD}" type="slidenum">
              <a:rPr lang="en-IN" smtClean="0"/>
              <a:t>‹#›</a:t>
            </a:fld>
            <a:endParaRPr lang="en-IN"/>
          </a:p>
        </p:txBody>
      </p:sp>
    </p:spTree>
    <p:extLst>
      <p:ext uri="{BB962C8B-B14F-4D97-AF65-F5344CB8AC3E}">
        <p14:creationId xmlns:p14="http://schemas.microsoft.com/office/powerpoint/2010/main" val="501067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8638D-D887-4DDD-8B3E-7B7E3D0DCC6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8BD2690-9E06-405A-887E-CAF7E9B639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6E8023C-A702-4984-98BF-09D9E0E218B7}"/>
              </a:ext>
            </a:extLst>
          </p:cNvPr>
          <p:cNvSpPr>
            <a:spLocks noGrp="1"/>
          </p:cNvSpPr>
          <p:nvPr>
            <p:ph type="dt" sz="half" idx="10"/>
          </p:nvPr>
        </p:nvSpPr>
        <p:spPr/>
        <p:txBody>
          <a:bodyPr/>
          <a:lstStyle/>
          <a:p>
            <a:fld id="{9ABD2C4D-9CAC-4F3A-9D76-147052E23EBB}" type="datetimeFigureOut">
              <a:rPr lang="en-IN" smtClean="0"/>
              <a:t>08-06-2023</a:t>
            </a:fld>
            <a:endParaRPr lang="en-IN"/>
          </a:p>
        </p:txBody>
      </p:sp>
      <p:sp>
        <p:nvSpPr>
          <p:cNvPr id="5" name="Footer Placeholder 4">
            <a:extLst>
              <a:ext uri="{FF2B5EF4-FFF2-40B4-BE49-F238E27FC236}">
                <a16:creationId xmlns:a16="http://schemas.microsoft.com/office/drawing/2014/main" id="{16A8DD14-A115-4CBB-A428-664F1B4A5B9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3C1267B-D685-4ED2-8E9E-EF0FD77CE0B4}"/>
              </a:ext>
            </a:extLst>
          </p:cNvPr>
          <p:cNvSpPr>
            <a:spLocks noGrp="1"/>
          </p:cNvSpPr>
          <p:nvPr>
            <p:ph type="sldNum" sz="quarter" idx="12"/>
          </p:nvPr>
        </p:nvSpPr>
        <p:spPr/>
        <p:txBody>
          <a:bodyPr/>
          <a:lstStyle/>
          <a:p>
            <a:fld id="{05AF06FA-46CF-4E08-AA37-FB7FC2B08ACD}" type="slidenum">
              <a:rPr lang="en-IN" smtClean="0"/>
              <a:t>‹#›</a:t>
            </a:fld>
            <a:endParaRPr lang="en-IN"/>
          </a:p>
        </p:txBody>
      </p:sp>
    </p:spTree>
    <p:extLst>
      <p:ext uri="{BB962C8B-B14F-4D97-AF65-F5344CB8AC3E}">
        <p14:creationId xmlns:p14="http://schemas.microsoft.com/office/powerpoint/2010/main" val="1620164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2F2FE-53BD-4C9A-99D2-93543ABCCB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A205125-10C1-4F11-AE26-4FA5C40B53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CCE1BF-00A2-4EBE-AEB5-C3E35AEA49A4}"/>
              </a:ext>
            </a:extLst>
          </p:cNvPr>
          <p:cNvSpPr>
            <a:spLocks noGrp="1"/>
          </p:cNvSpPr>
          <p:nvPr>
            <p:ph type="dt" sz="half" idx="10"/>
          </p:nvPr>
        </p:nvSpPr>
        <p:spPr/>
        <p:txBody>
          <a:bodyPr/>
          <a:lstStyle/>
          <a:p>
            <a:fld id="{9ABD2C4D-9CAC-4F3A-9D76-147052E23EBB}" type="datetimeFigureOut">
              <a:rPr lang="en-IN" smtClean="0"/>
              <a:t>08-06-2023</a:t>
            </a:fld>
            <a:endParaRPr lang="en-IN"/>
          </a:p>
        </p:txBody>
      </p:sp>
      <p:sp>
        <p:nvSpPr>
          <p:cNvPr id="5" name="Footer Placeholder 4">
            <a:extLst>
              <a:ext uri="{FF2B5EF4-FFF2-40B4-BE49-F238E27FC236}">
                <a16:creationId xmlns:a16="http://schemas.microsoft.com/office/drawing/2014/main" id="{A9203AAA-1E06-4527-B2E3-8CC6AC93E8C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C93A0C1-AEBC-4042-855D-3F8669B8EBAB}"/>
              </a:ext>
            </a:extLst>
          </p:cNvPr>
          <p:cNvSpPr>
            <a:spLocks noGrp="1"/>
          </p:cNvSpPr>
          <p:nvPr>
            <p:ph type="sldNum" sz="quarter" idx="12"/>
          </p:nvPr>
        </p:nvSpPr>
        <p:spPr/>
        <p:txBody>
          <a:bodyPr/>
          <a:lstStyle/>
          <a:p>
            <a:fld id="{05AF06FA-46CF-4E08-AA37-FB7FC2B08ACD}" type="slidenum">
              <a:rPr lang="en-IN" smtClean="0"/>
              <a:t>‹#›</a:t>
            </a:fld>
            <a:endParaRPr lang="en-IN"/>
          </a:p>
        </p:txBody>
      </p:sp>
    </p:spTree>
    <p:extLst>
      <p:ext uri="{BB962C8B-B14F-4D97-AF65-F5344CB8AC3E}">
        <p14:creationId xmlns:p14="http://schemas.microsoft.com/office/powerpoint/2010/main" val="1374829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F4B-9EF5-4F19-918F-7DFCCCF136D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A39437B-2272-4A6F-874C-0A702992D2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FBFA4E6F-F83B-4F20-B6F7-E554A5BB7E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ADFC5D7-A305-4AED-B8E3-C422D6888953}"/>
              </a:ext>
            </a:extLst>
          </p:cNvPr>
          <p:cNvSpPr>
            <a:spLocks noGrp="1"/>
          </p:cNvSpPr>
          <p:nvPr>
            <p:ph type="dt" sz="half" idx="10"/>
          </p:nvPr>
        </p:nvSpPr>
        <p:spPr/>
        <p:txBody>
          <a:bodyPr/>
          <a:lstStyle/>
          <a:p>
            <a:fld id="{9ABD2C4D-9CAC-4F3A-9D76-147052E23EBB}" type="datetimeFigureOut">
              <a:rPr lang="en-IN" smtClean="0"/>
              <a:t>08-06-2023</a:t>
            </a:fld>
            <a:endParaRPr lang="en-IN"/>
          </a:p>
        </p:txBody>
      </p:sp>
      <p:sp>
        <p:nvSpPr>
          <p:cNvPr id="6" name="Footer Placeholder 5">
            <a:extLst>
              <a:ext uri="{FF2B5EF4-FFF2-40B4-BE49-F238E27FC236}">
                <a16:creationId xmlns:a16="http://schemas.microsoft.com/office/drawing/2014/main" id="{3ECCF0B7-9385-440F-9622-7AA8420112F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6DAFC97-0517-451D-AFF1-8ABD1BA6A886}"/>
              </a:ext>
            </a:extLst>
          </p:cNvPr>
          <p:cNvSpPr>
            <a:spLocks noGrp="1"/>
          </p:cNvSpPr>
          <p:nvPr>
            <p:ph type="sldNum" sz="quarter" idx="12"/>
          </p:nvPr>
        </p:nvSpPr>
        <p:spPr/>
        <p:txBody>
          <a:bodyPr/>
          <a:lstStyle/>
          <a:p>
            <a:fld id="{05AF06FA-46CF-4E08-AA37-FB7FC2B08ACD}" type="slidenum">
              <a:rPr lang="en-IN" smtClean="0"/>
              <a:t>‹#›</a:t>
            </a:fld>
            <a:endParaRPr lang="en-IN"/>
          </a:p>
        </p:txBody>
      </p:sp>
    </p:spTree>
    <p:extLst>
      <p:ext uri="{BB962C8B-B14F-4D97-AF65-F5344CB8AC3E}">
        <p14:creationId xmlns:p14="http://schemas.microsoft.com/office/powerpoint/2010/main" val="3892739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AF385-3BDE-4DA4-A3A8-9FA7855C8C47}"/>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FFAA3F1-833A-4342-928C-4EF936305C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00BC0B-4AFD-4447-B3F1-29C65A45F3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CA791C1-A44E-43D2-82D9-7A24A7A434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2FD3CE-EE6C-4858-BA7E-842B8BC2D6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D409A69C-5A86-4F0C-A3CD-084D98B8D98B}"/>
              </a:ext>
            </a:extLst>
          </p:cNvPr>
          <p:cNvSpPr>
            <a:spLocks noGrp="1"/>
          </p:cNvSpPr>
          <p:nvPr>
            <p:ph type="dt" sz="half" idx="10"/>
          </p:nvPr>
        </p:nvSpPr>
        <p:spPr/>
        <p:txBody>
          <a:bodyPr/>
          <a:lstStyle/>
          <a:p>
            <a:fld id="{9ABD2C4D-9CAC-4F3A-9D76-147052E23EBB}" type="datetimeFigureOut">
              <a:rPr lang="en-IN" smtClean="0"/>
              <a:t>08-06-2023</a:t>
            </a:fld>
            <a:endParaRPr lang="en-IN"/>
          </a:p>
        </p:txBody>
      </p:sp>
      <p:sp>
        <p:nvSpPr>
          <p:cNvPr id="8" name="Footer Placeholder 7">
            <a:extLst>
              <a:ext uri="{FF2B5EF4-FFF2-40B4-BE49-F238E27FC236}">
                <a16:creationId xmlns:a16="http://schemas.microsoft.com/office/drawing/2014/main" id="{C38E7623-9BDE-4011-83A6-AB970B4B1346}"/>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48365EB-4380-4624-9822-3EA2764CDF97}"/>
              </a:ext>
            </a:extLst>
          </p:cNvPr>
          <p:cNvSpPr>
            <a:spLocks noGrp="1"/>
          </p:cNvSpPr>
          <p:nvPr>
            <p:ph type="sldNum" sz="quarter" idx="12"/>
          </p:nvPr>
        </p:nvSpPr>
        <p:spPr/>
        <p:txBody>
          <a:bodyPr/>
          <a:lstStyle/>
          <a:p>
            <a:fld id="{05AF06FA-46CF-4E08-AA37-FB7FC2B08ACD}" type="slidenum">
              <a:rPr lang="en-IN" smtClean="0"/>
              <a:t>‹#›</a:t>
            </a:fld>
            <a:endParaRPr lang="en-IN"/>
          </a:p>
        </p:txBody>
      </p:sp>
    </p:spTree>
    <p:extLst>
      <p:ext uri="{BB962C8B-B14F-4D97-AF65-F5344CB8AC3E}">
        <p14:creationId xmlns:p14="http://schemas.microsoft.com/office/powerpoint/2010/main" val="166434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06F56-1631-46B7-8A3D-79003ED49FF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6EE4A9C-8155-4C80-A1A6-246864C24953}"/>
              </a:ext>
            </a:extLst>
          </p:cNvPr>
          <p:cNvSpPr>
            <a:spLocks noGrp="1"/>
          </p:cNvSpPr>
          <p:nvPr>
            <p:ph type="dt" sz="half" idx="10"/>
          </p:nvPr>
        </p:nvSpPr>
        <p:spPr/>
        <p:txBody>
          <a:bodyPr/>
          <a:lstStyle/>
          <a:p>
            <a:fld id="{9ABD2C4D-9CAC-4F3A-9D76-147052E23EBB}" type="datetimeFigureOut">
              <a:rPr lang="en-IN" smtClean="0"/>
              <a:t>08-06-2023</a:t>
            </a:fld>
            <a:endParaRPr lang="en-IN"/>
          </a:p>
        </p:txBody>
      </p:sp>
      <p:sp>
        <p:nvSpPr>
          <p:cNvPr id="4" name="Footer Placeholder 3">
            <a:extLst>
              <a:ext uri="{FF2B5EF4-FFF2-40B4-BE49-F238E27FC236}">
                <a16:creationId xmlns:a16="http://schemas.microsoft.com/office/drawing/2014/main" id="{54B99340-D802-44A1-A268-1311D0A7475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5F6642CF-D1C3-418E-9372-DADD371485C1}"/>
              </a:ext>
            </a:extLst>
          </p:cNvPr>
          <p:cNvSpPr>
            <a:spLocks noGrp="1"/>
          </p:cNvSpPr>
          <p:nvPr>
            <p:ph type="sldNum" sz="quarter" idx="12"/>
          </p:nvPr>
        </p:nvSpPr>
        <p:spPr/>
        <p:txBody>
          <a:bodyPr/>
          <a:lstStyle/>
          <a:p>
            <a:fld id="{05AF06FA-46CF-4E08-AA37-FB7FC2B08ACD}" type="slidenum">
              <a:rPr lang="en-IN" smtClean="0"/>
              <a:t>‹#›</a:t>
            </a:fld>
            <a:endParaRPr lang="en-IN"/>
          </a:p>
        </p:txBody>
      </p:sp>
    </p:spTree>
    <p:extLst>
      <p:ext uri="{BB962C8B-B14F-4D97-AF65-F5344CB8AC3E}">
        <p14:creationId xmlns:p14="http://schemas.microsoft.com/office/powerpoint/2010/main" val="4128611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4576B5-9AE3-4A0F-A098-CA2306ACBFB8}"/>
              </a:ext>
            </a:extLst>
          </p:cNvPr>
          <p:cNvSpPr>
            <a:spLocks noGrp="1"/>
          </p:cNvSpPr>
          <p:nvPr>
            <p:ph type="dt" sz="half" idx="10"/>
          </p:nvPr>
        </p:nvSpPr>
        <p:spPr/>
        <p:txBody>
          <a:bodyPr/>
          <a:lstStyle/>
          <a:p>
            <a:fld id="{9ABD2C4D-9CAC-4F3A-9D76-147052E23EBB}" type="datetimeFigureOut">
              <a:rPr lang="en-IN" smtClean="0"/>
              <a:t>08-06-2023</a:t>
            </a:fld>
            <a:endParaRPr lang="en-IN"/>
          </a:p>
        </p:txBody>
      </p:sp>
      <p:sp>
        <p:nvSpPr>
          <p:cNvPr id="3" name="Footer Placeholder 2">
            <a:extLst>
              <a:ext uri="{FF2B5EF4-FFF2-40B4-BE49-F238E27FC236}">
                <a16:creationId xmlns:a16="http://schemas.microsoft.com/office/drawing/2014/main" id="{ACE86165-E7E4-4881-9004-4324207010CB}"/>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79C070A-0101-4D0A-9661-85F8D227AEEB}"/>
              </a:ext>
            </a:extLst>
          </p:cNvPr>
          <p:cNvSpPr>
            <a:spLocks noGrp="1"/>
          </p:cNvSpPr>
          <p:nvPr>
            <p:ph type="sldNum" sz="quarter" idx="12"/>
          </p:nvPr>
        </p:nvSpPr>
        <p:spPr/>
        <p:txBody>
          <a:bodyPr/>
          <a:lstStyle/>
          <a:p>
            <a:fld id="{05AF06FA-46CF-4E08-AA37-FB7FC2B08ACD}" type="slidenum">
              <a:rPr lang="en-IN" smtClean="0"/>
              <a:t>‹#›</a:t>
            </a:fld>
            <a:endParaRPr lang="en-IN"/>
          </a:p>
        </p:txBody>
      </p:sp>
    </p:spTree>
    <p:extLst>
      <p:ext uri="{BB962C8B-B14F-4D97-AF65-F5344CB8AC3E}">
        <p14:creationId xmlns:p14="http://schemas.microsoft.com/office/powerpoint/2010/main" val="2016609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0E6D4-EC57-40E2-A297-269CBFC208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334D3C06-F1E1-4E5B-AD87-1D716450D7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B2E1FB46-D975-485D-9E88-3BBD9F164F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C553B8-4715-4977-BFC8-BEC1F574C906}"/>
              </a:ext>
            </a:extLst>
          </p:cNvPr>
          <p:cNvSpPr>
            <a:spLocks noGrp="1"/>
          </p:cNvSpPr>
          <p:nvPr>
            <p:ph type="dt" sz="half" idx="10"/>
          </p:nvPr>
        </p:nvSpPr>
        <p:spPr/>
        <p:txBody>
          <a:bodyPr/>
          <a:lstStyle/>
          <a:p>
            <a:fld id="{9ABD2C4D-9CAC-4F3A-9D76-147052E23EBB}" type="datetimeFigureOut">
              <a:rPr lang="en-IN" smtClean="0"/>
              <a:t>08-06-2023</a:t>
            </a:fld>
            <a:endParaRPr lang="en-IN"/>
          </a:p>
        </p:txBody>
      </p:sp>
      <p:sp>
        <p:nvSpPr>
          <p:cNvPr id="6" name="Footer Placeholder 5">
            <a:extLst>
              <a:ext uri="{FF2B5EF4-FFF2-40B4-BE49-F238E27FC236}">
                <a16:creationId xmlns:a16="http://schemas.microsoft.com/office/drawing/2014/main" id="{AFD9553D-CC03-46C4-A221-87678CBCFBD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C3A2225-7057-4B0A-97EB-66E1E17F42F1}"/>
              </a:ext>
            </a:extLst>
          </p:cNvPr>
          <p:cNvSpPr>
            <a:spLocks noGrp="1"/>
          </p:cNvSpPr>
          <p:nvPr>
            <p:ph type="sldNum" sz="quarter" idx="12"/>
          </p:nvPr>
        </p:nvSpPr>
        <p:spPr/>
        <p:txBody>
          <a:bodyPr/>
          <a:lstStyle/>
          <a:p>
            <a:fld id="{05AF06FA-46CF-4E08-AA37-FB7FC2B08ACD}" type="slidenum">
              <a:rPr lang="en-IN" smtClean="0"/>
              <a:t>‹#›</a:t>
            </a:fld>
            <a:endParaRPr lang="en-IN"/>
          </a:p>
        </p:txBody>
      </p:sp>
    </p:spTree>
    <p:extLst>
      <p:ext uri="{BB962C8B-B14F-4D97-AF65-F5344CB8AC3E}">
        <p14:creationId xmlns:p14="http://schemas.microsoft.com/office/powerpoint/2010/main" val="4011054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A0AE5-8200-4F12-BB63-C4894DA8AD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B0FF065-ACC5-40B0-8CEC-F7FF4805D6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6B74CF1-9E27-47A3-ADA4-7B9D4EED94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9DB475-878D-4469-AB93-763B131E96C5}"/>
              </a:ext>
            </a:extLst>
          </p:cNvPr>
          <p:cNvSpPr>
            <a:spLocks noGrp="1"/>
          </p:cNvSpPr>
          <p:nvPr>
            <p:ph type="dt" sz="half" idx="10"/>
          </p:nvPr>
        </p:nvSpPr>
        <p:spPr/>
        <p:txBody>
          <a:bodyPr/>
          <a:lstStyle/>
          <a:p>
            <a:fld id="{9ABD2C4D-9CAC-4F3A-9D76-147052E23EBB}" type="datetimeFigureOut">
              <a:rPr lang="en-IN" smtClean="0"/>
              <a:t>08-06-2023</a:t>
            </a:fld>
            <a:endParaRPr lang="en-IN"/>
          </a:p>
        </p:txBody>
      </p:sp>
      <p:sp>
        <p:nvSpPr>
          <p:cNvPr id="6" name="Footer Placeholder 5">
            <a:extLst>
              <a:ext uri="{FF2B5EF4-FFF2-40B4-BE49-F238E27FC236}">
                <a16:creationId xmlns:a16="http://schemas.microsoft.com/office/drawing/2014/main" id="{52CD690E-343F-4EFD-B45B-795C8510D76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8F55F0B-9B37-467B-A2B8-1E7762862018}"/>
              </a:ext>
            </a:extLst>
          </p:cNvPr>
          <p:cNvSpPr>
            <a:spLocks noGrp="1"/>
          </p:cNvSpPr>
          <p:nvPr>
            <p:ph type="sldNum" sz="quarter" idx="12"/>
          </p:nvPr>
        </p:nvSpPr>
        <p:spPr/>
        <p:txBody>
          <a:bodyPr/>
          <a:lstStyle/>
          <a:p>
            <a:fld id="{05AF06FA-46CF-4E08-AA37-FB7FC2B08ACD}" type="slidenum">
              <a:rPr lang="en-IN" smtClean="0"/>
              <a:t>‹#›</a:t>
            </a:fld>
            <a:endParaRPr lang="en-IN"/>
          </a:p>
        </p:txBody>
      </p:sp>
    </p:spTree>
    <p:extLst>
      <p:ext uri="{BB962C8B-B14F-4D97-AF65-F5344CB8AC3E}">
        <p14:creationId xmlns:p14="http://schemas.microsoft.com/office/powerpoint/2010/main" val="3378889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D8FDF3-34F5-4EC9-A455-B0A3621A7A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E5AB310-1542-4366-8FF9-BE3F67F04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C1B0AF5-277F-400B-9C90-29488BD48A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D2C4D-9CAC-4F3A-9D76-147052E23EBB}" type="datetimeFigureOut">
              <a:rPr lang="en-IN" smtClean="0"/>
              <a:t>08-06-2023</a:t>
            </a:fld>
            <a:endParaRPr lang="en-IN"/>
          </a:p>
        </p:txBody>
      </p:sp>
      <p:sp>
        <p:nvSpPr>
          <p:cNvPr id="5" name="Footer Placeholder 4">
            <a:extLst>
              <a:ext uri="{FF2B5EF4-FFF2-40B4-BE49-F238E27FC236}">
                <a16:creationId xmlns:a16="http://schemas.microsoft.com/office/drawing/2014/main" id="{6D5C6D9A-CADA-4B54-9D29-03375290FE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15FDF63-FDC1-4A01-8799-E3E8704B11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F06FA-46CF-4E08-AA37-FB7FC2B08ACD}" type="slidenum">
              <a:rPr lang="en-IN" smtClean="0"/>
              <a:t>‹#›</a:t>
            </a:fld>
            <a:endParaRPr lang="en-IN"/>
          </a:p>
        </p:txBody>
      </p:sp>
    </p:spTree>
    <p:extLst>
      <p:ext uri="{BB962C8B-B14F-4D97-AF65-F5344CB8AC3E}">
        <p14:creationId xmlns:p14="http://schemas.microsoft.com/office/powerpoint/2010/main" val="3137895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instagram.com/emergenresearch/" TargetMode="External"/><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linkedin.com/company/emergen-research" TargetMode="Externa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hyperlink" Target="https://twitter.com/emergenresearch" TargetMode="External"/><Relationship Id="rId4" Type="http://schemas.openxmlformats.org/officeDocument/2006/relationships/hyperlink" Target="https://www.facebook.com/emergenresearch" TargetMode="Externa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facebook.com/emergenresearch" TargetMode="External"/><Relationship Id="rId7" Type="http://schemas.openxmlformats.org/officeDocument/2006/relationships/hyperlink" Target="https://www.instagram.com/emergenresearch/" TargetMode="External"/><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www.linkedin.com/company/emergen-research" TargetMode="Externa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emergenresearch"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facebook.com/emergenresearch" TargetMode="External"/><Relationship Id="rId13" Type="http://schemas.openxmlformats.org/officeDocument/2006/relationships/image" Target="../media/image5.png"/><Relationship Id="rId3" Type="http://schemas.openxmlformats.org/officeDocument/2006/relationships/image" Target="../media/image31.png"/><Relationship Id="rId7" Type="http://schemas.openxmlformats.org/officeDocument/2006/relationships/image" Target="../media/image35.jpeg"/><Relationship Id="rId12" Type="http://schemas.openxmlformats.org/officeDocument/2006/relationships/hyperlink" Target="https://www.instagram.com/emergenresearch/" TargetMode="External"/><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4.png"/><Relationship Id="rId5" Type="http://schemas.openxmlformats.org/officeDocument/2006/relationships/image" Target="../media/image33.png"/><Relationship Id="rId15" Type="http://schemas.openxmlformats.org/officeDocument/2006/relationships/image" Target="../media/image6.png"/><Relationship Id="rId10" Type="http://schemas.openxmlformats.org/officeDocument/2006/relationships/hyperlink" Target="https://www.linkedin.com/company/emergen-research" TargetMode="External"/><Relationship Id="rId4" Type="http://schemas.openxmlformats.org/officeDocument/2006/relationships/image" Target="../media/image32.png"/><Relationship Id="rId9" Type="http://schemas.openxmlformats.org/officeDocument/2006/relationships/image" Target="../media/image3.png"/><Relationship Id="rId14" Type="http://schemas.openxmlformats.org/officeDocument/2006/relationships/hyperlink" Target="https://twitter.com/emergenresearch"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hyperlink" Target="https://www.emergenresearch.com/request-sample/897" TargetMode="External"/><Relationship Id="rId2" Type="http://schemas.openxmlformats.org/officeDocument/2006/relationships/hyperlink" Target="https://www.emergenresearch.com/industry-report/digital-human-avatar-market" TargetMode="Externa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emergenresearch.com/request-sample/897"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emergenresearch.com/industry-report/plastic-additives-market"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p:nvSpPr>
        <p:spPr>
          <a:xfrm>
            <a:off x="11844994" y="2377440"/>
            <a:ext cx="347008" cy="1266091"/>
          </a:xfrm>
          <a:prstGeom prst="rect">
            <a:avLst/>
          </a:prstGeom>
          <a:solidFill>
            <a:srgbClr val="21A1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158836" y="1220638"/>
            <a:ext cx="8588873" cy="2308324"/>
          </a:xfrm>
          <a:prstGeom prst="rect">
            <a:avLst/>
          </a:prstGeom>
          <a:noFill/>
        </p:spPr>
        <p:txBody>
          <a:bodyPr wrap="square" rtlCol="0">
            <a:spAutoFit/>
          </a:bodyPr>
          <a:lstStyle/>
          <a:p>
            <a:r>
              <a:rPr lang="en-US" sz="4800" b="1" dirty="0">
                <a:solidFill>
                  <a:schemeClr val="bg1"/>
                </a:solidFill>
                <a:latin typeface="Montserrat ExtraLight" panose="00000300000000000000" pitchFamily="50" charset="0"/>
              </a:rPr>
              <a:t>Digital Human Avatar Market Size Worth USD 527.58 Billion in 2030</a:t>
            </a:r>
          </a:p>
        </p:txBody>
      </p:sp>
      <p:sp>
        <p:nvSpPr>
          <p:cNvPr id="11" name="Rectangle 10"/>
          <p:cNvSpPr/>
          <p:nvPr/>
        </p:nvSpPr>
        <p:spPr>
          <a:xfrm>
            <a:off x="2" y="1072108"/>
            <a:ext cx="506437" cy="517543"/>
          </a:xfrm>
          <a:prstGeom prst="rect">
            <a:avLst/>
          </a:prstGeom>
          <a:solidFill>
            <a:srgbClr val="21A1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1574879" y="3139272"/>
            <a:ext cx="3596363" cy="369332"/>
          </a:xfrm>
          <a:prstGeom prst="rect">
            <a:avLst/>
          </a:prstGeom>
          <a:noFill/>
        </p:spPr>
        <p:txBody>
          <a:bodyPr wrap="square" rtlCol="0">
            <a:spAutoFit/>
          </a:bodyPr>
          <a:lstStyle/>
          <a:p>
            <a:r>
              <a:rPr lang="en-US" spc="250" dirty="0">
                <a:solidFill>
                  <a:schemeClr val="bg1"/>
                </a:solidFill>
              </a:rPr>
              <a:t>www.emergenresearch.com</a:t>
            </a:r>
          </a:p>
        </p:txBody>
      </p:sp>
      <p:sp>
        <p:nvSpPr>
          <p:cNvPr id="13" name="TextBox 12"/>
          <p:cNvSpPr txBox="1"/>
          <p:nvPr/>
        </p:nvSpPr>
        <p:spPr>
          <a:xfrm>
            <a:off x="3158835" y="4543160"/>
            <a:ext cx="8588873" cy="2308324"/>
          </a:xfrm>
          <a:prstGeom prst="rect">
            <a:avLst/>
          </a:prstGeom>
          <a:noFill/>
        </p:spPr>
        <p:txBody>
          <a:bodyPr wrap="square" rtlCol="0">
            <a:spAutoFit/>
          </a:bodyPr>
          <a:lstStyle/>
          <a:p>
            <a:r>
              <a:rPr lang="en-US" dirty="0">
                <a:solidFill>
                  <a:schemeClr val="bg1"/>
                </a:solidFill>
              </a:rPr>
              <a:t>Market Size – USD 10.03 Billion in 2020, Market Growth – at a CAGR of 46.4%, Market Trends – Growth of healthcare sector</a:t>
            </a: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cxnSp>
        <p:nvCxnSpPr>
          <p:cNvPr id="15" name="Straight Connector 14"/>
          <p:cNvCxnSpPr/>
          <p:nvPr/>
        </p:nvCxnSpPr>
        <p:spPr>
          <a:xfrm>
            <a:off x="11760590" y="4514938"/>
            <a:ext cx="0" cy="979774"/>
          </a:xfrm>
          <a:prstGeom prst="line">
            <a:avLst/>
          </a:prstGeom>
          <a:ln w="12700">
            <a:solidFill>
              <a:srgbClr val="FEFEFE"/>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9833" y="122774"/>
            <a:ext cx="1671580" cy="975090"/>
          </a:xfrm>
          <a:prstGeom prst="rect">
            <a:avLst/>
          </a:prstGeom>
        </p:spPr>
      </p:pic>
      <p:pic>
        <p:nvPicPr>
          <p:cNvPr id="16" name="Picture 15">
            <a:hlinkClick r:id="rId4"/>
            <a:extLst>
              <a:ext uri="{FF2B5EF4-FFF2-40B4-BE49-F238E27FC236}">
                <a16:creationId xmlns:a16="http://schemas.microsoft.com/office/drawing/2014/main" id="{B295CED3-95D4-44F4-94DE-08D455BA00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9149" y="6365301"/>
            <a:ext cx="328013" cy="328013"/>
          </a:xfrm>
          <a:prstGeom prst="rect">
            <a:avLst/>
          </a:prstGeom>
        </p:spPr>
      </p:pic>
      <p:pic>
        <p:nvPicPr>
          <p:cNvPr id="17" name="Picture 16">
            <a:hlinkClick r:id="rId6"/>
            <a:extLst>
              <a:ext uri="{FF2B5EF4-FFF2-40B4-BE49-F238E27FC236}">
                <a16:creationId xmlns:a16="http://schemas.microsoft.com/office/drawing/2014/main" id="{776AADAF-8788-4F23-A88B-04F1A2CA65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88080" y="6365300"/>
            <a:ext cx="328013" cy="328013"/>
          </a:xfrm>
          <a:prstGeom prst="rect">
            <a:avLst/>
          </a:prstGeom>
        </p:spPr>
      </p:pic>
      <p:pic>
        <p:nvPicPr>
          <p:cNvPr id="18" name="Picture 17">
            <a:hlinkClick r:id="rId8"/>
            <a:extLst>
              <a:ext uri="{FF2B5EF4-FFF2-40B4-BE49-F238E27FC236}">
                <a16:creationId xmlns:a16="http://schemas.microsoft.com/office/drawing/2014/main" id="{3FF9C414-9A87-43FD-BA46-39B41C2863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67012" y="6365299"/>
            <a:ext cx="328013" cy="328013"/>
          </a:xfrm>
          <a:prstGeom prst="rect">
            <a:avLst/>
          </a:prstGeom>
        </p:spPr>
      </p:pic>
      <p:pic>
        <p:nvPicPr>
          <p:cNvPr id="19" name="Picture 18">
            <a:hlinkClick r:id="rId10"/>
            <a:extLst>
              <a:ext uri="{FF2B5EF4-FFF2-40B4-BE49-F238E27FC236}">
                <a16:creationId xmlns:a16="http://schemas.microsoft.com/office/drawing/2014/main" id="{EE611D3E-4E1F-4E26-B6F0-014027A1096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145943" y="6365298"/>
            <a:ext cx="328014" cy="328014"/>
          </a:xfrm>
          <a:prstGeom prst="rect">
            <a:avLst/>
          </a:prstGeom>
        </p:spPr>
      </p:pic>
    </p:spTree>
    <p:extLst>
      <p:ext uri="{BB962C8B-B14F-4D97-AF65-F5344CB8AC3E}">
        <p14:creationId xmlns:p14="http://schemas.microsoft.com/office/powerpoint/2010/main" val="504776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Triangle 9"/>
          <p:cNvSpPr/>
          <p:nvPr/>
        </p:nvSpPr>
        <p:spPr>
          <a:xfrm rot="10800000" flipH="1">
            <a:off x="0" y="0"/>
            <a:ext cx="6858000" cy="6029328"/>
          </a:xfrm>
          <a:custGeom>
            <a:avLst/>
            <a:gdLst>
              <a:gd name="connsiteX0" fmla="*/ 0 w 6167536"/>
              <a:gd name="connsiteY0" fmla="*/ 5524497 h 5524497"/>
              <a:gd name="connsiteX1" fmla="*/ 0 w 6167536"/>
              <a:gd name="connsiteY1" fmla="*/ 0 h 5524497"/>
              <a:gd name="connsiteX2" fmla="*/ 6167536 w 6167536"/>
              <a:gd name="connsiteY2" fmla="*/ 5524497 h 5524497"/>
              <a:gd name="connsiteX3" fmla="*/ 0 w 6167536"/>
              <a:gd name="connsiteY3" fmla="*/ 5524497 h 5524497"/>
              <a:gd name="connsiteX0" fmla="*/ 0 w 6167536"/>
              <a:gd name="connsiteY0" fmla="*/ 5524497 h 5524497"/>
              <a:gd name="connsiteX1" fmla="*/ 0 w 6167536"/>
              <a:gd name="connsiteY1" fmla="*/ 0 h 5524497"/>
              <a:gd name="connsiteX2" fmla="*/ 6167536 w 6167536"/>
              <a:gd name="connsiteY2" fmla="*/ 5524497 h 5524497"/>
              <a:gd name="connsiteX3" fmla="*/ 0 w 6167536"/>
              <a:gd name="connsiteY3" fmla="*/ 5524497 h 5524497"/>
              <a:gd name="connsiteX0" fmla="*/ 0 w 6167536"/>
              <a:gd name="connsiteY0" fmla="*/ 5524497 h 5524497"/>
              <a:gd name="connsiteX1" fmla="*/ 0 w 6167536"/>
              <a:gd name="connsiteY1" fmla="*/ 0 h 5524497"/>
              <a:gd name="connsiteX2" fmla="*/ 6167536 w 6167536"/>
              <a:gd name="connsiteY2" fmla="*/ 5524497 h 5524497"/>
              <a:gd name="connsiteX3" fmla="*/ 0 w 6167536"/>
              <a:gd name="connsiteY3" fmla="*/ 5524497 h 5524497"/>
              <a:gd name="connsiteX0" fmla="*/ 0 w 6167536"/>
              <a:gd name="connsiteY0" fmla="*/ 5524497 h 5524497"/>
              <a:gd name="connsiteX1" fmla="*/ 0 w 6167536"/>
              <a:gd name="connsiteY1" fmla="*/ 0 h 5524497"/>
              <a:gd name="connsiteX2" fmla="*/ 6167536 w 6167536"/>
              <a:gd name="connsiteY2" fmla="*/ 5524497 h 5524497"/>
              <a:gd name="connsiteX3" fmla="*/ 0 w 6167536"/>
              <a:gd name="connsiteY3" fmla="*/ 5524497 h 5524497"/>
            </a:gdLst>
            <a:ahLst/>
            <a:cxnLst>
              <a:cxn ang="0">
                <a:pos x="connsiteX0" y="connsiteY0"/>
              </a:cxn>
              <a:cxn ang="0">
                <a:pos x="connsiteX1" y="connsiteY1"/>
              </a:cxn>
              <a:cxn ang="0">
                <a:pos x="connsiteX2" y="connsiteY2"/>
              </a:cxn>
              <a:cxn ang="0">
                <a:pos x="connsiteX3" y="connsiteY3"/>
              </a:cxn>
            </a:cxnLst>
            <a:rect l="l" t="t" r="r" b="b"/>
            <a:pathLst>
              <a:path w="6167536" h="5524497">
                <a:moveTo>
                  <a:pt x="0" y="5524497"/>
                </a:moveTo>
                <a:cubicBezTo>
                  <a:pt x="651018" y="3694635"/>
                  <a:pt x="1609725" y="1450974"/>
                  <a:pt x="0" y="0"/>
                </a:cubicBezTo>
                <a:cubicBezTo>
                  <a:pt x="7970" y="2851149"/>
                  <a:pt x="4111691" y="3682998"/>
                  <a:pt x="6167536" y="5524497"/>
                </a:cubicBezTo>
                <a:lnTo>
                  <a:pt x="0" y="5524497"/>
                </a:lnTo>
                <a:close/>
              </a:path>
            </a:pathLst>
          </a:custGeom>
          <a:solidFill>
            <a:srgbClr val="042D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rot="5400000">
            <a:off x="280844" y="746432"/>
            <a:ext cx="466728" cy="1257022"/>
          </a:xfrm>
          <a:prstGeom prst="rect">
            <a:avLst/>
          </a:prstGeom>
          <a:solidFill>
            <a:srgbClr val="21A1B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2480313" y="3031457"/>
            <a:ext cx="7871773" cy="3108543"/>
          </a:xfrm>
          <a:prstGeom prst="rect">
            <a:avLst/>
          </a:prstGeom>
        </p:spPr>
        <p:txBody>
          <a:bodyPr wrap="square">
            <a:spAutoFit/>
          </a:bodyPr>
          <a:lstStyle/>
          <a:p>
            <a:pPr algn="just"/>
            <a:r>
              <a:rPr lang="en-GB" sz="1400" dirty="0">
                <a:solidFill>
                  <a:schemeClr val="accent1"/>
                </a:solidFill>
                <a:effectLst>
                  <a:outerShdw blurRad="38100" dist="38100" dir="2700000" algn="tl">
                    <a:srgbClr val="000000">
                      <a:alpha val="43137"/>
                    </a:srgbClr>
                  </a:outerShdw>
                </a:effectLst>
                <a:latin typeface="Montserrat" panose="00000500000000000000" pitchFamily="2" charset="0"/>
              </a:rPr>
              <a:t>At Emergen Research, we believe in advancing with technology. We are a growing market research and strategy consulting company with an exhaustive knowledge base of cutting-edge and potentially market-disrupting technologies that are predicted to become more prevalent in the coming decade.</a:t>
            </a:r>
          </a:p>
          <a:p>
            <a:pPr algn="just"/>
            <a:endParaRPr lang="en-GB" sz="1400" dirty="0">
              <a:solidFill>
                <a:schemeClr val="accent1"/>
              </a:solidFill>
              <a:effectLst>
                <a:outerShdw blurRad="38100" dist="38100" dir="2700000" algn="tl">
                  <a:srgbClr val="000000">
                    <a:alpha val="43137"/>
                  </a:srgbClr>
                </a:outerShdw>
              </a:effectLst>
              <a:latin typeface="Montserrat" panose="00000500000000000000" pitchFamily="2" charset="0"/>
            </a:endParaRPr>
          </a:p>
          <a:p>
            <a:pPr algn="just"/>
            <a:r>
              <a:rPr lang="en-GB" sz="1400" dirty="0">
                <a:solidFill>
                  <a:schemeClr val="accent1"/>
                </a:solidFill>
                <a:effectLst>
                  <a:outerShdw blurRad="38100" dist="38100" dir="2700000" algn="tl">
                    <a:srgbClr val="000000">
                      <a:alpha val="43137"/>
                    </a:srgbClr>
                  </a:outerShdw>
                </a:effectLst>
                <a:latin typeface="Montserrat" panose="00000500000000000000" pitchFamily="2" charset="0"/>
              </a:rPr>
              <a:t>Our expertise umbrellas the technological environment of all major industries, and our services help you map your actions to ensure optimal yield. Our analysts utilize their market proficiency to offer actionable insights that help our clients implement profitable strategies and optimize their return on investment. Our services are wide-ranging, right from technological environment analysis to technological profiling that highlights the existing opportunities in the market you can capitalize on to stay ahead of your competitors.</a:t>
            </a:r>
          </a:p>
        </p:txBody>
      </p:sp>
      <p:sp>
        <p:nvSpPr>
          <p:cNvPr id="9" name="TextBox 8"/>
          <p:cNvSpPr txBox="1"/>
          <p:nvPr/>
        </p:nvSpPr>
        <p:spPr>
          <a:xfrm rot="5400000">
            <a:off x="10234286" y="4177340"/>
            <a:ext cx="3498977" cy="307777"/>
          </a:xfrm>
          <a:prstGeom prst="rect">
            <a:avLst/>
          </a:prstGeom>
          <a:noFill/>
        </p:spPr>
        <p:txBody>
          <a:bodyPr wrap="square" rtlCol="0">
            <a:spAutoFit/>
          </a:bodyPr>
          <a:lstStyle/>
          <a:p>
            <a:r>
              <a:rPr lang="en-US" sz="1400" spc="250" dirty="0">
                <a:latin typeface="Montserrat Light" panose="00000400000000000000" pitchFamily="2" charset="0"/>
              </a:rPr>
              <a:t>www.emergenresearch.com</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351" y="276465"/>
            <a:ext cx="1860777" cy="414000"/>
          </a:xfrm>
          <a:prstGeom prst="rect">
            <a:avLst/>
          </a:prstGeom>
        </p:spPr>
      </p:pic>
      <p:sp>
        <p:nvSpPr>
          <p:cNvPr id="3" name="TextBox 2"/>
          <p:cNvSpPr txBox="1"/>
          <p:nvPr/>
        </p:nvSpPr>
        <p:spPr>
          <a:xfrm>
            <a:off x="872282" y="1053528"/>
            <a:ext cx="2383986" cy="646331"/>
          </a:xfrm>
          <a:prstGeom prst="rect">
            <a:avLst/>
          </a:prstGeom>
          <a:noFill/>
        </p:spPr>
        <p:txBody>
          <a:bodyPr wrap="none" rtlCol="0">
            <a:spAutoFit/>
          </a:bodyPr>
          <a:lstStyle/>
          <a:p>
            <a:r>
              <a:rPr lang="en-US" sz="3600" dirty="0">
                <a:solidFill>
                  <a:schemeClr val="bg1"/>
                </a:solidFill>
                <a:latin typeface="Montserrat SemiBold" panose="00000700000000000000" pitchFamily="2" charset="0"/>
              </a:rPr>
              <a:t>About Us</a:t>
            </a:r>
          </a:p>
        </p:txBody>
      </p:sp>
      <p:pic>
        <p:nvPicPr>
          <p:cNvPr id="18" name="Picture 17">
            <a:hlinkClick r:id="rId3"/>
            <a:extLst>
              <a:ext uri="{FF2B5EF4-FFF2-40B4-BE49-F238E27FC236}">
                <a16:creationId xmlns:a16="http://schemas.microsoft.com/office/drawing/2014/main" id="{E5E66A0E-0D41-4C90-B69B-495657DD4C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9149" y="6365301"/>
            <a:ext cx="328013" cy="328013"/>
          </a:xfrm>
          <a:prstGeom prst="rect">
            <a:avLst/>
          </a:prstGeom>
        </p:spPr>
      </p:pic>
      <p:pic>
        <p:nvPicPr>
          <p:cNvPr id="19" name="Picture 18">
            <a:hlinkClick r:id="rId5"/>
            <a:extLst>
              <a:ext uri="{FF2B5EF4-FFF2-40B4-BE49-F238E27FC236}">
                <a16:creationId xmlns:a16="http://schemas.microsoft.com/office/drawing/2014/main" id="{79707B3B-6E2F-40A5-B6F7-DA02A0B2C0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88080" y="6365300"/>
            <a:ext cx="328013" cy="328013"/>
          </a:xfrm>
          <a:prstGeom prst="rect">
            <a:avLst/>
          </a:prstGeom>
        </p:spPr>
      </p:pic>
      <p:pic>
        <p:nvPicPr>
          <p:cNvPr id="20" name="Picture 19">
            <a:hlinkClick r:id="rId7"/>
            <a:extLst>
              <a:ext uri="{FF2B5EF4-FFF2-40B4-BE49-F238E27FC236}">
                <a16:creationId xmlns:a16="http://schemas.microsoft.com/office/drawing/2014/main" id="{83DC7A4C-36EA-423A-B401-00CD41A0DC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67012" y="6365299"/>
            <a:ext cx="328013" cy="328013"/>
          </a:xfrm>
          <a:prstGeom prst="rect">
            <a:avLst/>
          </a:prstGeom>
        </p:spPr>
      </p:pic>
      <p:pic>
        <p:nvPicPr>
          <p:cNvPr id="21" name="Picture 20">
            <a:hlinkClick r:id="rId9"/>
            <a:extLst>
              <a:ext uri="{FF2B5EF4-FFF2-40B4-BE49-F238E27FC236}">
                <a16:creationId xmlns:a16="http://schemas.microsoft.com/office/drawing/2014/main" id="{8F534FEB-A1D7-4C7F-84FC-59506FFF193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45943" y="6365298"/>
            <a:ext cx="328014" cy="328014"/>
          </a:xfrm>
          <a:prstGeom prst="rect">
            <a:avLst/>
          </a:prstGeom>
        </p:spPr>
      </p:pic>
    </p:spTree>
    <p:extLst>
      <p:ext uri="{BB962C8B-B14F-4D97-AF65-F5344CB8AC3E}">
        <p14:creationId xmlns:p14="http://schemas.microsoft.com/office/powerpoint/2010/main" val="3675795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rot="5400000">
            <a:off x="157160" y="146229"/>
            <a:ext cx="466728" cy="971553"/>
          </a:xfrm>
          <a:prstGeom prst="rect">
            <a:avLst/>
          </a:prstGeom>
          <a:solidFill>
            <a:srgbClr val="21A1B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rot="5400000">
            <a:off x="7544125" y="3382939"/>
            <a:ext cx="1397246" cy="2416855"/>
          </a:xfrm>
          <a:prstGeom prst="rect">
            <a:avLst/>
          </a:prstGeom>
          <a:solidFill>
            <a:srgbClr val="042D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rot="5400000">
            <a:off x="9935117" y="1359376"/>
            <a:ext cx="1397246" cy="2416855"/>
          </a:xfrm>
          <a:prstGeom prst="rect">
            <a:avLst/>
          </a:prstGeom>
          <a:solidFill>
            <a:srgbClr val="042D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ed Rectangle 43"/>
          <p:cNvSpPr/>
          <p:nvPr/>
        </p:nvSpPr>
        <p:spPr>
          <a:xfrm>
            <a:off x="661480" y="3391398"/>
            <a:ext cx="2948474" cy="1097595"/>
          </a:xfrm>
          <a:prstGeom prst="roundRect">
            <a:avLst/>
          </a:prstGeom>
          <a:solidFill>
            <a:srgbClr val="21A1B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ounded Rectangle 42"/>
          <p:cNvSpPr/>
          <p:nvPr/>
        </p:nvSpPr>
        <p:spPr>
          <a:xfrm>
            <a:off x="661480" y="5280323"/>
            <a:ext cx="2948474" cy="1019661"/>
          </a:xfrm>
          <a:prstGeom prst="roundRect">
            <a:avLst/>
          </a:prstGeom>
          <a:solidFill>
            <a:srgbClr val="21A1B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ed Rectangle 39"/>
          <p:cNvSpPr/>
          <p:nvPr/>
        </p:nvSpPr>
        <p:spPr>
          <a:xfrm>
            <a:off x="3894250" y="3391398"/>
            <a:ext cx="2948474" cy="1098731"/>
          </a:xfrm>
          <a:prstGeom prst="roundRect">
            <a:avLst/>
          </a:prstGeom>
          <a:solidFill>
            <a:srgbClr val="21A1B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58531" y="339209"/>
            <a:ext cx="5033750" cy="1200329"/>
          </a:xfrm>
          <a:prstGeom prst="rect">
            <a:avLst/>
          </a:prstGeom>
        </p:spPr>
        <p:txBody>
          <a:bodyPr wrap="none">
            <a:spAutoFit/>
          </a:bodyPr>
          <a:lstStyle/>
          <a:p>
            <a:r>
              <a:rPr lang="en-GB" sz="3600" dirty="0">
                <a:solidFill>
                  <a:srgbClr val="042D49"/>
                </a:solidFill>
                <a:latin typeface="Montserrat SemiBold" panose="00000700000000000000" pitchFamily="2" charset="0"/>
              </a:rPr>
              <a:t>Lets Talk;</a:t>
            </a:r>
          </a:p>
          <a:p>
            <a:r>
              <a:rPr lang="en-GB" sz="3600" dirty="0">
                <a:solidFill>
                  <a:srgbClr val="042D49"/>
                </a:solidFill>
                <a:latin typeface="Montserrat SemiBold" panose="00000700000000000000" pitchFamily="2" charset="0"/>
              </a:rPr>
              <a:t>Contact Information</a:t>
            </a:r>
          </a:p>
        </p:txBody>
      </p:sp>
      <p:sp>
        <p:nvSpPr>
          <p:cNvPr id="4" name="Rectangle 3"/>
          <p:cNvSpPr/>
          <p:nvPr/>
        </p:nvSpPr>
        <p:spPr>
          <a:xfrm>
            <a:off x="558532" y="1539538"/>
            <a:ext cx="4870718" cy="1200329"/>
          </a:xfrm>
          <a:prstGeom prst="rect">
            <a:avLst/>
          </a:prstGeom>
        </p:spPr>
        <p:txBody>
          <a:bodyPr wrap="square">
            <a:spAutoFit/>
          </a:bodyPr>
          <a:lstStyle/>
          <a:p>
            <a:r>
              <a:rPr lang="en-GB" dirty="0">
                <a:latin typeface="Montserrat" panose="00000500000000000000" pitchFamily="2" charset="0"/>
              </a:rPr>
              <a:t>Reach out to us and our Research Executives will ensure you get the report that meets all your requirements and address all your concerns.</a:t>
            </a: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5351" y="276465"/>
            <a:ext cx="1860777" cy="414000"/>
          </a:xfrm>
          <a:prstGeom prst="rect">
            <a:avLst/>
          </a:prstGeom>
        </p:spPr>
      </p:pic>
      <p:sp>
        <p:nvSpPr>
          <p:cNvPr id="28" name="Rounded Rectangle 27"/>
          <p:cNvSpPr/>
          <p:nvPr/>
        </p:nvSpPr>
        <p:spPr>
          <a:xfrm>
            <a:off x="3894250" y="5280323"/>
            <a:ext cx="2948474" cy="1019661"/>
          </a:xfrm>
          <a:prstGeom prst="roundRect">
            <a:avLst/>
          </a:prstGeom>
          <a:solidFill>
            <a:srgbClr val="21A1B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3959813" y="5717975"/>
            <a:ext cx="2884475" cy="307777"/>
          </a:xfrm>
          <a:prstGeom prst="rect">
            <a:avLst/>
          </a:prstGeom>
          <a:noFill/>
        </p:spPr>
        <p:txBody>
          <a:bodyPr wrap="square" rtlCol="0">
            <a:spAutoFit/>
          </a:bodyPr>
          <a:lstStyle/>
          <a:p>
            <a:pPr algn="ctr"/>
            <a:r>
              <a:rPr lang="en-GB" sz="1400" dirty="0">
                <a:solidFill>
                  <a:srgbClr val="FEFEFE"/>
                </a:solidFill>
                <a:latin typeface="Montserrat" panose="00000500000000000000" pitchFamily="2" charset="0"/>
              </a:rPr>
              <a:t>sales@emergenresearch.com</a:t>
            </a:r>
          </a:p>
        </p:txBody>
      </p:sp>
      <p:sp>
        <p:nvSpPr>
          <p:cNvPr id="33" name="TextBox 32"/>
          <p:cNvSpPr txBox="1"/>
          <p:nvPr/>
        </p:nvSpPr>
        <p:spPr>
          <a:xfrm>
            <a:off x="3959813" y="3921770"/>
            <a:ext cx="2826385" cy="307777"/>
          </a:xfrm>
          <a:prstGeom prst="rect">
            <a:avLst/>
          </a:prstGeom>
          <a:noFill/>
        </p:spPr>
        <p:txBody>
          <a:bodyPr wrap="square" rtlCol="0">
            <a:spAutoFit/>
          </a:bodyPr>
          <a:lstStyle/>
          <a:p>
            <a:pPr algn="ctr"/>
            <a:r>
              <a:rPr lang="en-GB" sz="1400" dirty="0">
                <a:solidFill>
                  <a:srgbClr val="FEFEFE"/>
                </a:solidFill>
                <a:latin typeface="Montserrat" panose="00000500000000000000" pitchFamily="2" charset="0"/>
              </a:rPr>
              <a:t>www.emergenresearch.com</a:t>
            </a:r>
          </a:p>
        </p:txBody>
      </p:sp>
      <p:sp>
        <p:nvSpPr>
          <p:cNvPr id="35" name="Oval 34"/>
          <p:cNvSpPr/>
          <p:nvPr/>
        </p:nvSpPr>
        <p:spPr>
          <a:xfrm>
            <a:off x="315560" y="3038715"/>
            <a:ext cx="870425" cy="870425"/>
          </a:xfrm>
          <a:prstGeom prst="ellipse">
            <a:avLst/>
          </a:prstGeom>
          <a:solidFill>
            <a:srgbClr val="042D49"/>
          </a:solidFill>
          <a:ln w="38100">
            <a:solidFill>
              <a:srgbClr val="FEFE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1206743" y="3662790"/>
            <a:ext cx="2170544" cy="738664"/>
          </a:xfrm>
          <a:prstGeom prst="rect">
            <a:avLst/>
          </a:prstGeom>
          <a:noFill/>
        </p:spPr>
        <p:txBody>
          <a:bodyPr wrap="square" rtlCol="0">
            <a:spAutoFit/>
          </a:bodyPr>
          <a:lstStyle/>
          <a:p>
            <a:pPr algn="ctr"/>
            <a:r>
              <a:rPr lang="en-GB" sz="1400" dirty="0">
                <a:solidFill>
                  <a:srgbClr val="FEFEFE"/>
                </a:solidFill>
                <a:latin typeface="Montserrat" panose="00000500000000000000" pitchFamily="2" charset="0"/>
              </a:rPr>
              <a:t>14671 110 Avenue, Surrey, British Columbia, V3R2A9</a:t>
            </a:r>
          </a:p>
        </p:txBody>
      </p:sp>
      <p:sp>
        <p:nvSpPr>
          <p:cNvPr id="39" name="TextBox 38"/>
          <p:cNvSpPr txBox="1"/>
          <p:nvPr/>
        </p:nvSpPr>
        <p:spPr>
          <a:xfrm>
            <a:off x="1092538" y="5727655"/>
            <a:ext cx="2086357" cy="307777"/>
          </a:xfrm>
          <a:prstGeom prst="rect">
            <a:avLst/>
          </a:prstGeom>
          <a:noFill/>
        </p:spPr>
        <p:txBody>
          <a:bodyPr wrap="square" rtlCol="0">
            <a:spAutoFit/>
          </a:bodyPr>
          <a:lstStyle/>
          <a:p>
            <a:pPr algn="ctr"/>
            <a:r>
              <a:rPr lang="en-GB" sz="1400" dirty="0">
                <a:solidFill>
                  <a:srgbClr val="FEFEFE"/>
                </a:solidFill>
                <a:latin typeface="Montserrat" panose="00000500000000000000" pitchFamily="2" charset="0"/>
              </a:rPr>
              <a:t>+1 (604) 757-9756</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26" y="3176824"/>
            <a:ext cx="395292" cy="594205"/>
          </a:xfrm>
          <a:prstGeom prst="rect">
            <a:avLst/>
          </a:prstGeom>
        </p:spPr>
      </p:pic>
      <p:sp>
        <p:nvSpPr>
          <p:cNvPr id="45" name="Oval 44"/>
          <p:cNvSpPr/>
          <p:nvPr/>
        </p:nvSpPr>
        <p:spPr>
          <a:xfrm>
            <a:off x="3520661" y="3038715"/>
            <a:ext cx="870425" cy="870425"/>
          </a:xfrm>
          <a:prstGeom prst="ellipse">
            <a:avLst/>
          </a:prstGeom>
          <a:solidFill>
            <a:srgbClr val="042D49"/>
          </a:solidFill>
          <a:ln w="38100">
            <a:solidFill>
              <a:srgbClr val="FEFE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15560" y="4857230"/>
            <a:ext cx="870425" cy="870425"/>
          </a:xfrm>
          <a:prstGeom prst="ellipse">
            <a:avLst/>
          </a:prstGeom>
          <a:solidFill>
            <a:srgbClr val="042D49"/>
          </a:solidFill>
          <a:ln w="38100">
            <a:solidFill>
              <a:srgbClr val="FEFE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520661" y="4857230"/>
            <a:ext cx="870425" cy="870425"/>
          </a:xfrm>
          <a:prstGeom prst="ellipse">
            <a:avLst/>
          </a:prstGeom>
          <a:solidFill>
            <a:srgbClr val="042D49"/>
          </a:solidFill>
          <a:ln w="38100">
            <a:solidFill>
              <a:srgbClr val="FEFEF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1312" y="3206397"/>
            <a:ext cx="529706" cy="535057"/>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0919" y="5039594"/>
            <a:ext cx="457787" cy="505695"/>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1010" y="5070661"/>
            <a:ext cx="479523" cy="443559"/>
          </a:xfrm>
          <a:prstGeom prst="rect">
            <a:avLst/>
          </a:prstGeom>
        </p:spPr>
      </p:pic>
      <p:pic>
        <p:nvPicPr>
          <p:cNvPr id="48" name="Picture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97505" y="2076449"/>
            <a:ext cx="4500692" cy="3002783"/>
          </a:xfrm>
          <a:prstGeom prst="rect">
            <a:avLst/>
          </a:prstGeom>
        </p:spPr>
      </p:pic>
      <p:sp>
        <p:nvSpPr>
          <p:cNvPr id="53" name="TextBox 52"/>
          <p:cNvSpPr txBox="1"/>
          <p:nvPr/>
        </p:nvSpPr>
        <p:spPr>
          <a:xfrm rot="5400000">
            <a:off x="10234286" y="4177340"/>
            <a:ext cx="3498977" cy="307777"/>
          </a:xfrm>
          <a:prstGeom prst="rect">
            <a:avLst/>
          </a:prstGeom>
          <a:noFill/>
        </p:spPr>
        <p:txBody>
          <a:bodyPr wrap="square" rtlCol="0">
            <a:spAutoFit/>
          </a:bodyPr>
          <a:lstStyle/>
          <a:p>
            <a:r>
              <a:rPr lang="en-US" sz="1400" spc="250" dirty="0">
                <a:latin typeface="Montserrat Light" panose="00000400000000000000" pitchFamily="2" charset="0"/>
              </a:rPr>
              <a:t>www.emergenresearch.com</a:t>
            </a:r>
          </a:p>
        </p:txBody>
      </p:sp>
      <p:pic>
        <p:nvPicPr>
          <p:cNvPr id="41" name="Picture 40">
            <a:hlinkClick r:id="rId8"/>
            <a:extLst>
              <a:ext uri="{FF2B5EF4-FFF2-40B4-BE49-F238E27FC236}">
                <a16:creationId xmlns:a16="http://schemas.microsoft.com/office/drawing/2014/main" id="{AFD68516-E999-44BC-8A6D-5CCAB590789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09149" y="6365301"/>
            <a:ext cx="328013" cy="328013"/>
          </a:xfrm>
          <a:prstGeom prst="rect">
            <a:avLst/>
          </a:prstGeom>
        </p:spPr>
      </p:pic>
      <p:pic>
        <p:nvPicPr>
          <p:cNvPr id="42" name="Picture 41">
            <a:hlinkClick r:id="rId10"/>
            <a:extLst>
              <a:ext uri="{FF2B5EF4-FFF2-40B4-BE49-F238E27FC236}">
                <a16:creationId xmlns:a16="http://schemas.microsoft.com/office/drawing/2014/main" id="{601E190C-5E0C-426F-BA61-AEC7B18EBA2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88080" y="6365300"/>
            <a:ext cx="328013" cy="328013"/>
          </a:xfrm>
          <a:prstGeom prst="rect">
            <a:avLst/>
          </a:prstGeom>
        </p:spPr>
      </p:pic>
      <p:pic>
        <p:nvPicPr>
          <p:cNvPr id="49" name="Picture 48">
            <a:hlinkClick r:id="rId12"/>
            <a:extLst>
              <a:ext uri="{FF2B5EF4-FFF2-40B4-BE49-F238E27FC236}">
                <a16:creationId xmlns:a16="http://schemas.microsoft.com/office/drawing/2014/main" id="{9CBA9458-2A43-4674-994F-60B0EF30C8B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67012" y="6365299"/>
            <a:ext cx="328013" cy="328013"/>
          </a:xfrm>
          <a:prstGeom prst="rect">
            <a:avLst/>
          </a:prstGeom>
        </p:spPr>
      </p:pic>
      <p:pic>
        <p:nvPicPr>
          <p:cNvPr id="54" name="Picture 53">
            <a:hlinkClick r:id="rId14"/>
            <a:extLst>
              <a:ext uri="{FF2B5EF4-FFF2-40B4-BE49-F238E27FC236}">
                <a16:creationId xmlns:a16="http://schemas.microsoft.com/office/drawing/2014/main" id="{65C1D432-40D8-4D4C-B15F-2E7260D9C7A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145943" y="6365298"/>
            <a:ext cx="328014" cy="328014"/>
          </a:xfrm>
          <a:prstGeom prst="rect">
            <a:avLst/>
          </a:prstGeom>
        </p:spPr>
      </p:pic>
    </p:spTree>
    <p:extLst>
      <p:ext uri="{BB962C8B-B14F-4D97-AF65-F5344CB8AC3E}">
        <p14:creationId xmlns:p14="http://schemas.microsoft.com/office/powerpoint/2010/main" val="3277802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600075"/>
            <a:ext cx="10058400" cy="5657850"/>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9872" y="3242929"/>
            <a:ext cx="363247" cy="372140"/>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7322" y="3187034"/>
            <a:ext cx="425324" cy="483931"/>
          </a:xfrm>
          <a:prstGeom prst="rect">
            <a:avLst/>
          </a:prstGeom>
        </p:spPr>
      </p:pic>
      <p:sp>
        <p:nvSpPr>
          <p:cNvPr id="25" name="TextBox 24"/>
          <p:cNvSpPr txBox="1"/>
          <p:nvPr/>
        </p:nvSpPr>
        <p:spPr>
          <a:xfrm>
            <a:off x="4913212" y="4056351"/>
            <a:ext cx="1156566" cy="553998"/>
          </a:xfrm>
          <a:prstGeom prst="rect">
            <a:avLst/>
          </a:prstGeom>
          <a:noFill/>
        </p:spPr>
        <p:txBody>
          <a:bodyPr wrap="square" rtlCol="0">
            <a:spAutoFit/>
          </a:bodyPr>
          <a:lstStyle/>
          <a:p>
            <a:pPr algn="ctr"/>
            <a:r>
              <a:rPr lang="en-US" sz="1500" dirty="0">
                <a:latin typeface="Montserrat Medium" panose="00000600000000000000" pitchFamily="2" charset="0"/>
              </a:rPr>
              <a:t>Custom Research</a:t>
            </a:r>
          </a:p>
        </p:txBody>
      </p:sp>
      <p:sp>
        <p:nvSpPr>
          <p:cNvPr id="26" name="TextBox 25"/>
          <p:cNvSpPr txBox="1"/>
          <p:nvPr/>
        </p:nvSpPr>
        <p:spPr>
          <a:xfrm>
            <a:off x="6001721" y="3917851"/>
            <a:ext cx="1436526" cy="830997"/>
          </a:xfrm>
          <a:prstGeom prst="rect">
            <a:avLst/>
          </a:prstGeom>
          <a:noFill/>
        </p:spPr>
        <p:txBody>
          <a:bodyPr wrap="square" rtlCol="0">
            <a:spAutoFit/>
          </a:bodyPr>
          <a:lstStyle/>
          <a:p>
            <a:pPr algn="ctr"/>
            <a:r>
              <a:rPr lang="en-US" sz="1600" dirty="0">
                <a:latin typeface="Montserrat Medium" panose="00000600000000000000" pitchFamily="2" charset="0"/>
              </a:rPr>
              <a:t>Custom Market Intelligence</a:t>
            </a:r>
          </a:p>
        </p:txBody>
      </p:sp>
      <p:sp>
        <p:nvSpPr>
          <p:cNvPr id="27" name="TextBox 26"/>
          <p:cNvSpPr txBox="1"/>
          <p:nvPr/>
        </p:nvSpPr>
        <p:spPr>
          <a:xfrm>
            <a:off x="956647" y="3924717"/>
            <a:ext cx="1303175" cy="553998"/>
          </a:xfrm>
          <a:prstGeom prst="rect">
            <a:avLst/>
          </a:prstGeom>
          <a:noFill/>
        </p:spPr>
        <p:txBody>
          <a:bodyPr wrap="square" rtlCol="0">
            <a:spAutoFit/>
          </a:bodyPr>
          <a:lstStyle/>
          <a:p>
            <a:pPr algn="r"/>
            <a:r>
              <a:rPr lang="en-US" sz="1500" dirty="0">
                <a:latin typeface="Montserrat Medium" panose="00000600000000000000" pitchFamily="2" charset="0"/>
              </a:rPr>
              <a:t>Competitor Analysis</a:t>
            </a:r>
          </a:p>
        </p:txBody>
      </p:sp>
      <p:sp>
        <p:nvSpPr>
          <p:cNvPr id="28" name="TextBox 27"/>
          <p:cNvSpPr txBox="1"/>
          <p:nvPr/>
        </p:nvSpPr>
        <p:spPr>
          <a:xfrm>
            <a:off x="1202353" y="949257"/>
            <a:ext cx="1051248" cy="553998"/>
          </a:xfrm>
          <a:prstGeom prst="rect">
            <a:avLst/>
          </a:prstGeom>
          <a:noFill/>
        </p:spPr>
        <p:txBody>
          <a:bodyPr wrap="square" rtlCol="0">
            <a:spAutoFit/>
          </a:bodyPr>
          <a:lstStyle/>
          <a:p>
            <a:pPr algn="r"/>
            <a:r>
              <a:rPr lang="en-US" sz="1500" dirty="0">
                <a:latin typeface="Montserrat Medium" panose="00000600000000000000" pitchFamily="2" charset="0"/>
              </a:rPr>
              <a:t>Market Analysis</a:t>
            </a:r>
          </a:p>
        </p:txBody>
      </p:sp>
      <p:sp>
        <p:nvSpPr>
          <p:cNvPr id="29" name="TextBox 28"/>
          <p:cNvSpPr txBox="1"/>
          <p:nvPr/>
        </p:nvSpPr>
        <p:spPr>
          <a:xfrm>
            <a:off x="871117" y="2321571"/>
            <a:ext cx="1382484" cy="784830"/>
          </a:xfrm>
          <a:prstGeom prst="rect">
            <a:avLst/>
          </a:prstGeom>
          <a:noFill/>
        </p:spPr>
        <p:txBody>
          <a:bodyPr wrap="square" rtlCol="0">
            <a:spAutoFit/>
          </a:bodyPr>
          <a:lstStyle/>
          <a:p>
            <a:pPr algn="r"/>
            <a:r>
              <a:rPr lang="en-US" sz="1500" dirty="0">
                <a:latin typeface="Montserrat Medium" panose="00000600000000000000" pitchFamily="2" charset="0"/>
              </a:rPr>
              <a:t>Distribution Channel Analysis</a:t>
            </a:r>
          </a:p>
        </p:txBody>
      </p:sp>
      <p:sp>
        <p:nvSpPr>
          <p:cNvPr id="30" name="TextBox 29"/>
          <p:cNvSpPr txBox="1"/>
          <p:nvPr/>
        </p:nvSpPr>
        <p:spPr>
          <a:xfrm>
            <a:off x="1155700" y="5422783"/>
            <a:ext cx="1104122" cy="553998"/>
          </a:xfrm>
          <a:prstGeom prst="rect">
            <a:avLst/>
          </a:prstGeom>
          <a:noFill/>
        </p:spPr>
        <p:txBody>
          <a:bodyPr wrap="square" rtlCol="0">
            <a:spAutoFit/>
          </a:bodyPr>
          <a:lstStyle/>
          <a:p>
            <a:pPr algn="r"/>
            <a:r>
              <a:rPr lang="en-US" sz="1500" dirty="0">
                <a:latin typeface="Montserrat Medium" panose="00000600000000000000" pitchFamily="2" charset="0"/>
              </a:rPr>
              <a:t>Risk Analysis</a:t>
            </a:r>
          </a:p>
        </p:txBody>
      </p:sp>
      <p:sp>
        <p:nvSpPr>
          <p:cNvPr id="31" name="TextBox 30"/>
          <p:cNvSpPr txBox="1"/>
          <p:nvPr/>
        </p:nvSpPr>
        <p:spPr>
          <a:xfrm>
            <a:off x="9916886" y="949257"/>
            <a:ext cx="1132114" cy="553998"/>
          </a:xfrm>
          <a:prstGeom prst="rect">
            <a:avLst/>
          </a:prstGeom>
          <a:noFill/>
        </p:spPr>
        <p:txBody>
          <a:bodyPr wrap="square" rtlCol="0">
            <a:spAutoFit/>
          </a:bodyPr>
          <a:lstStyle/>
          <a:p>
            <a:r>
              <a:rPr lang="en-US" sz="1500" dirty="0">
                <a:latin typeface="Montserrat Medium" panose="00000600000000000000" pitchFamily="2" charset="0"/>
              </a:rPr>
              <a:t>Financial Analysis</a:t>
            </a:r>
          </a:p>
        </p:txBody>
      </p:sp>
      <p:sp>
        <p:nvSpPr>
          <p:cNvPr id="32" name="TextBox 31"/>
          <p:cNvSpPr txBox="1"/>
          <p:nvPr/>
        </p:nvSpPr>
        <p:spPr>
          <a:xfrm>
            <a:off x="9916886" y="2321571"/>
            <a:ext cx="1132114" cy="553998"/>
          </a:xfrm>
          <a:prstGeom prst="rect">
            <a:avLst/>
          </a:prstGeom>
          <a:noFill/>
        </p:spPr>
        <p:txBody>
          <a:bodyPr wrap="square" rtlCol="0">
            <a:spAutoFit/>
          </a:bodyPr>
          <a:lstStyle/>
          <a:p>
            <a:r>
              <a:rPr lang="en-US" sz="1500" dirty="0">
                <a:latin typeface="Montserrat Medium" panose="00000600000000000000" pitchFamily="2" charset="0"/>
              </a:rPr>
              <a:t>Brand Analysis</a:t>
            </a:r>
          </a:p>
        </p:txBody>
      </p:sp>
      <p:sp>
        <p:nvSpPr>
          <p:cNvPr id="33" name="TextBox 32"/>
          <p:cNvSpPr txBox="1"/>
          <p:nvPr/>
        </p:nvSpPr>
        <p:spPr>
          <a:xfrm>
            <a:off x="9916886" y="3924717"/>
            <a:ext cx="1132114" cy="553998"/>
          </a:xfrm>
          <a:prstGeom prst="rect">
            <a:avLst/>
          </a:prstGeom>
          <a:noFill/>
        </p:spPr>
        <p:txBody>
          <a:bodyPr wrap="square" rtlCol="0">
            <a:spAutoFit/>
          </a:bodyPr>
          <a:lstStyle/>
          <a:p>
            <a:r>
              <a:rPr lang="en-US" sz="1500" dirty="0">
                <a:latin typeface="Montserrat Medium" panose="00000600000000000000" pitchFamily="2" charset="0"/>
              </a:rPr>
              <a:t>Product Analysis</a:t>
            </a:r>
          </a:p>
        </p:txBody>
      </p:sp>
      <p:sp>
        <p:nvSpPr>
          <p:cNvPr id="34" name="TextBox 33"/>
          <p:cNvSpPr txBox="1"/>
          <p:nvPr/>
        </p:nvSpPr>
        <p:spPr>
          <a:xfrm>
            <a:off x="9916886" y="5324309"/>
            <a:ext cx="1132114" cy="553998"/>
          </a:xfrm>
          <a:prstGeom prst="rect">
            <a:avLst/>
          </a:prstGeom>
          <a:noFill/>
        </p:spPr>
        <p:txBody>
          <a:bodyPr wrap="square" rtlCol="0">
            <a:spAutoFit/>
          </a:bodyPr>
          <a:lstStyle/>
          <a:p>
            <a:r>
              <a:rPr lang="en-US" sz="1500" dirty="0">
                <a:latin typeface="Montserrat Medium" panose="00000600000000000000" pitchFamily="2" charset="0"/>
              </a:rPr>
              <a:t>Demand Analysis</a:t>
            </a:r>
          </a:p>
        </p:txBody>
      </p:sp>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2518" y="2486025"/>
            <a:ext cx="345094" cy="345094"/>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51381" y="1069975"/>
            <a:ext cx="361017" cy="365831"/>
          </a:xfrm>
          <a:prstGeom prst="rect">
            <a:avLst/>
          </a:prstGeom>
        </p:spPr>
      </p:pic>
      <p:pic>
        <p:nvPicPr>
          <p:cNvPr id="40" name="Picture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47192" y="4024429"/>
            <a:ext cx="355925" cy="354574"/>
          </a:xfrm>
          <a:prstGeom prst="rect">
            <a:avLst/>
          </a:prstGeom>
        </p:spPr>
      </p:pic>
      <p:pic>
        <p:nvPicPr>
          <p:cNvPr id="41" name="Picture 4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47758" y="5445298"/>
            <a:ext cx="364640" cy="312019"/>
          </a:xfrm>
          <a:prstGeom prst="rect">
            <a:avLst/>
          </a:prstGeom>
        </p:spPr>
      </p:pic>
      <p:pic>
        <p:nvPicPr>
          <p:cNvPr id="42" name="Picture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58035" y="4088467"/>
            <a:ext cx="363333" cy="290139"/>
          </a:xfrm>
          <a:prstGeom prst="rect">
            <a:avLst/>
          </a:prstGeom>
        </p:spPr>
      </p:pic>
      <p:pic>
        <p:nvPicPr>
          <p:cNvPr id="43" name="Picture 4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60012" y="5434883"/>
            <a:ext cx="333977" cy="332848"/>
          </a:xfrm>
          <a:prstGeom prst="rect">
            <a:avLst/>
          </a:prstGeom>
        </p:spPr>
      </p:pic>
      <p:pic>
        <p:nvPicPr>
          <p:cNvPr id="44" name="Picture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9198703" y="2454006"/>
            <a:ext cx="410796" cy="409133"/>
          </a:xfrm>
          <a:prstGeom prst="rect">
            <a:avLst/>
          </a:prstGeom>
        </p:spPr>
      </p:pic>
      <p:pic>
        <p:nvPicPr>
          <p:cNvPr id="45" name="Picture 4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66691" y="1063881"/>
            <a:ext cx="309628" cy="367515"/>
          </a:xfrm>
          <a:prstGeom prst="rect">
            <a:avLst/>
          </a:prstGeom>
        </p:spPr>
      </p:pic>
      <p:pic>
        <p:nvPicPr>
          <p:cNvPr id="49" name="Picture 4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205351" y="276465"/>
            <a:ext cx="1860777" cy="414000"/>
          </a:xfrm>
          <a:prstGeom prst="rect">
            <a:avLst/>
          </a:prstGeom>
        </p:spPr>
      </p:pic>
      <p:sp>
        <p:nvSpPr>
          <p:cNvPr id="50" name="Rectangle 49"/>
          <p:cNvSpPr/>
          <p:nvPr/>
        </p:nvSpPr>
        <p:spPr>
          <a:xfrm rot="5400000">
            <a:off x="4592446" y="2932"/>
            <a:ext cx="826049" cy="529227"/>
          </a:xfrm>
          <a:prstGeom prst="rect">
            <a:avLst/>
          </a:prstGeom>
          <a:solidFill>
            <a:srgbClr val="21A1B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p:cNvSpPr txBox="1"/>
          <p:nvPr/>
        </p:nvSpPr>
        <p:spPr>
          <a:xfrm>
            <a:off x="4797670" y="357405"/>
            <a:ext cx="2683748" cy="646331"/>
          </a:xfrm>
          <a:prstGeom prst="rect">
            <a:avLst/>
          </a:prstGeom>
          <a:noFill/>
        </p:spPr>
        <p:txBody>
          <a:bodyPr wrap="none" rtlCol="0">
            <a:spAutoFit/>
          </a:bodyPr>
          <a:lstStyle/>
          <a:p>
            <a:r>
              <a:rPr lang="en-US" sz="3600" dirty="0">
                <a:solidFill>
                  <a:srgbClr val="042D49"/>
                </a:solidFill>
                <a:latin typeface="Montserrat SemiBold" panose="00000700000000000000" pitchFamily="2" charset="0"/>
              </a:rPr>
              <a:t>Our Model</a:t>
            </a:r>
          </a:p>
        </p:txBody>
      </p:sp>
      <p:sp>
        <p:nvSpPr>
          <p:cNvPr id="51" name="TextBox 50"/>
          <p:cNvSpPr txBox="1"/>
          <p:nvPr/>
        </p:nvSpPr>
        <p:spPr>
          <a:xfrm rot="5400000">
            <a:off x="10234286" y="4177340"/>
            <a:ext cx="3498977" cy="307777"/>
          </a:xfrm>
          <a:prstGeom prst="rect">
            <a:avLst/>
          </a:prstGeom>
          <a:noFill/>
        </p:spPr>
        <p:txBody>
          <a:bodyPr wrap="square" rtlCol="0">
            <a:spAutoFit/>
          </a:bodyPr>
          <a:lstStyle/>
          <a:p>
            <a:r>
              <a:rPr lang="en-US" sz="1400" spc="250" dirty="0">
                <a:latin typeface="Montserrat Light" panose="00000400000000000000" pitchFamily="2" charset="0"/>
              </a:rPr>
              <a:t>www.emergenresearch.com</a:t>
            </a:r>
          </a:p>
        </p:txBody>
      </p:sp>
    </p:spTree>
    <p:extLst>
      <p:ext uri="{BB962C8B-B14F-4D97-AF65-F5344CB8AC3E}">
        <p14:creationId xmlns:p14="http://schemas.microsoft.com/office/powerpoint/2010/main" val="3992990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1"/>
          <p:cNvSpPr txBox="1"/>
          <p:nvPr/>
        </p:nvSpPr>
        <p:spPr>
          <a:xfrm>
            <a:off x="6931685" y="1030168"/>
            <a:ext cx="2138727" cy="369332"/>
          </a:xfrm>
          <a:prstGeom prst="rect">
            <a:avLst/>
          </a:prstGeom>
          <a:noFill/>
        </p:spPr>
        <p:txBody>
          <a:bodyPr wrap="none" rtlCol="0">
            <a:spAutoFit/>
          </a:bodyPr>
          <a:lstStyle/>
          <a:p>
            <a:r>
              <a:rPr lang="en-US" dirty="0">
                <a:solidFill>
                  <a:schemeClr val="bg1"/>
                </a:solidFill>
                <a:latin typeface="Montserrat" panose="00000500000000000000" pitchFamily="2" charset="0"/>
              </a:rPr>
              <a:t>End Use Analysis</a:t>
            </a:r>
          </a:p>
        </p:txBody>
      </p:sp>
      <p:sp>
        <p:nvSpPr>
          <p:cNvPr id="6" name="TextBox 5"/>
          <p:cNvSpPr txBox="1"/>
          <p:nvPr/>
        </p:nvSpPr>
        <p:spPr>
          <a:xfrm>
            <a:off x="6931685" y="1460491"/>
            <a:ext cx="3623109" cy="369332"/>
          </a:xfrm>
          <a:prstGeom prst="rect">
            <a:avLst/>
          </a:prstGeom>
          <a:noFill/>
        </p:spPr>
        <p:txBody>
          <a:bodyPr wrap="none" rtlCol="0">
            <a:spAutoFit/>
          </a:bodyPr>
          <a:lstStyle/>
          <a:p>
            <a:r>
              <a:rPr lang="en-US" dirty="0">
                <a:solidFill>
                  <a:schemeClr val="bg1"/>
                </a:solidFill>
                <a:latin typeface="Montserrat" panose="00000500000000000000" pitchFamily="2" charset="0"/>
              </a:rPr>
              <a:t>Demand Availability Analytics</a:t>
            </a:r>
          </a:p>
        </p:txBody>
      </p:sp>
      <p:sp>
        <p:nvSpPr>
          <p:cNvPr id="9" name="TextBox 8"/>
          <p:cNvSpPr txBox="1"/>
          <p:nvPr/>
        </p:nvSpPr>
        <p:spPr>
          <a:xfrm>
            <a:off x="6931685" y="1891073"/>
            <a:ext cx="2823209" cy="369332"/>
          </a:xfrm>
          <a:prstGeom prst="rect">
            <a:avLst/>
          </a:prstGeom>
          <a:noFill/>
        </p:spPr>
        <p:txBody>
          <a:bodyPr wrap="none" rtlCol="0">
            <a:spAutoFit/>
          </a:bodyPr>
          <a:lstStyle/>
          <a:p>
            <a:r>
              <a:rPr lang="en-US" dirty="0">
                <a:solidFill>
                  <a:schemeClr val="bg1"/>
                </a:solidFill>
                <a:latin typeface="Montserrat" panose="00000500000000000000" pitchFamily="2" charset="0"/>
              </a:rPr>
              <a:t>Market Entry Strategy</a:t>
            </a:r>
          </a:p>
        </p:txBody>
      </p:sp>
      <p:sp>
        <p:nvSpPr>
          <p:cNvPr id="11" name="TextBox 10"/>
          <p:cNvSpPr txBox="1"/>
          <p:nvPr/>
        </p:nvSpPr>
        <p:spPr>
          <a:xfrm>
            <a:off x="6931685" y="2321655"/>
            <a:ext cx="2885726" cy="369332"/>
          </a:xfrm>
          <a:prstGeom prst="rect">
            <a:avLst/>
          </a:prstGeom>
          <a:noFill/>
        </p:spPr>
        <p:txBody>
          <a:bodyPr wrap="none" rtlCol="0">
            <a:spAutoFit/>
          </a:bodyPr>
          <a:lstStyle/>
          <a:p>
            <a:r>
              <a:rPr lang="en-US" dirty="0">
                <a:solidFill>
                  <a:schemeClr val="bg1"/>
                </a:solidFill>
                <a:latin typeface="Montserrat" panose="00000500000000000000" pitchFamily="2" charset="0"/>
              </a:rPr>
              <a:t>Restructuring &amp; Revival</a:t>
            </a:r>
          </a:p>
        </p:txBody>
      </p:sp>
      <p:sp>
        <p:nvSpPr>
          <p:cNvPr id="12" name="TextBox 11"/>
          <p:cNvSpPr txBox="1"/>
          <p:nvPr/>
        </p:nvSpPr>
        <p:spPr>
          <a:xfrm>
            <a:off x="6931685" y="2752237"/>
            <a:ext cx="2755883" cy="369332"/>
          </a:xfrm>
          <a:prstGeom prst="rect">
            <a:avLst/>
          </a:prstGeom>
          <a:noFill/>
        </p:spPr>
        <p:txBody>
          <a:bodyPr wrap="none" rtlCol="0">
            <a:spAutoFit/>
          </a:bodyPr>
          <a:lstStyle/>
          <a:p>
            <a:r>
              <a:rPr lang="en-US" dirty="0">
                <a:solidFill>
                  <a:schemeClr val="bg1"/>
                </a:solidFill>
                <a:latin typeface="Montserrat" panose="00000500000000000000" pitchFamily="2" charset="0"/>
              </a:rPr>
              <a:t>New Product Strategy</a:t>
            </a:r>
          </a:p>
        </p:txBody>
      </p:sp>
      <p:sp>
        <p:nvSpPr>
          <p:cNvPr id="13" name="TextBox 12"/>
          <p:cNvSpPr txBox="1"/>
          <p:nvPr/>
        </p:nvSpPr>
        <p:spPr>
          <a:xfrm>
            <a:off x="6931685" y="3182819"/>
            <a:ext cx="3414717" cy="369332"/>
          </a:xfrm>
          <a:prstGeom prst="rect">
            <a:avLst/>
          </a:prstGeom>
          <a:noFill/>
        </p:spPr>
        <p:txBody>
          <a:bodyPr wrap="none" rtlCol="0">
            <a:spAutoFit/>
          </a:bodyPr>
          <a:lstStyle/>
          <a:p>
            <a:r>
              <a:rPr lang="en-US" dirty="0">
                <a:solidFill>
                  <a:schemeClr val="bg1"/>
                </a:solidFill>
                <a:latin typeface="Montserrat" panose="00000500000000000000" pitchFamily="2" charset="0"/>
              </a:rPr>
              <a:t>Product Planning / Strategy</a:t>
            </a:r>
          </a:p>
        </p:txBody>
      </p:sp>
      <p:sp>
        <p:nvSpPr>
          <p:cNvPr id="14" name="TextBox 13"/>
          <p:cNvSpPr txBox="1"/>
          <p:nvPr/>
        </p:nvSpPr>
        <p:spPr>
          <a:xfrm>
            <a:off x="6931685" y="3613401"/>
            <a:ext cx="1903085" cy="369332"/>
          </a:xfrm>
          <a:prstGeom prst="rect">
            <a:avLst/>
          </a:prstGeom>
          <a:noFill/>
        </p:spPr>
        <p:txBody>
          <a:bodyPr wrap="none" rtlCol="0">
            <a:spAutoFit/>
          </a:bodyPr>
          <a:lstStyle/>
          <a:p>
            <a:r>
              <a:rPr lang="en-US" dirty="0">
                <a:solidFill>
                  <a:schemeClr val="bg1"/>
                </a:solidFill>
                <a:latin typeface="Montserrat" panose="00000500000000000000" pitchFamily="2" charset="0"/>
              </a:rPr>
              <a:t>SWOT Analysis</a:t>
            </a:r>
          </a:p>
        </p:txBody>
      </p:sp>
      <p:sp>
        <p:nvSpPr>
          <p:cNvPr id="15" name="TextBox 14"/>
          <p:cNvSpPr txBox="1"/>
          <p:nvPr/>
        </p:nvSpPr>
        <p:spPr>
          <a:xfrm>
            <a:off x="6931685" y="4043983"/>
            <a:ext cx="3996607" cy="646331"/>
          </a:xfrm>
          <a:prstGeom prst="rect">
            <a:avLst/>
          </a:prstGeom>
          <a:noFill/>
        </p:spPr>
        <p:txBody>
          <a:bodyPr wrap="none" rtlCol="0">
            <a:spAutoFit/>
          </a:bodyPr>
          <a:lstStyle/>
          <a:p>
            <a:r>
              <a:rPr lang="en-US" dirty="0">
                <a:solidFill>
                  <a:schemeClr val="bg1"/>
                </a:solidFill>
                <a:latin typeface="Montserrat" panose="00000500000000000000" pitchFamily="2" charset="0"/>
              </a:rPr>
              <a:t>Marketing / Distribution Channel</a:t>
            </a:r>
          </a:p>
          <a:p>
            <a:r>
              <a:rPr lang="en-US" dirty="0">
                <a:solidFill>
                  <a:schemeClr val="bg1"/>
                </a:solidFill>
                <a:latin typeface="Montserrat" panose="00000500000000000000" pitchFamily="2" charset="0"/>
              </a:rPr>
              <a:t>Feasibility</a:t>
            </a:r>
          </a:p>
        </p:txBody>
      </p:sp>
      <p:sp>
        <p:nvSpPr>
          <p:cNvPr id="16" name="TextBox 15"/>
          <p:cNvSpPr txBox="1"/>
          <p:nvPr/>
        </p:nvSpPr>
        <p:spPr>
          <a:xfrm>
            <a:off x="6931685" y="4747213"/>
            <a:ext cx="3836307" cy="369332"/>
          </a:xfrm>
          <a:prstGeom prst="rect">
            <a:avLst/>
          </a:prstGeom>
          <a:noFill/>
        </p:spPr>
        <p:txBody>
          <a:bodyPr wrap="none" rtlCol="0">
            <a:spAutoFit/>
          </a:bodyPr>
          <a:lstStyle/>
          <a:p>
            <a:r>
              <a:rPr lang="en-US" dirty="0">
                <a:solidFill>
                  <a:schemeClr val="bg1"/>
                </a:solidFill>
                <a:latin typeface="Montserrat" panose="00000500000000000000" pitchFamily="2" charset="0"/>
              </a:rPr>
              <a:t>Customer Identification Survey </a:t>
            </a:r>
          </a:p>
        </p:txBody>
      </p:sp>
      <p:sp>
        <p:nvSpPr>
          <p:cNvPr id="17" name="TextBox 16"/>
          <p:cNvSpPr txBox="1"/>
          <p:nvPr/>
        </p:nvSpPr>
        <p:spPr>
          <a:xfrm>
            <a:off x="6931685" y="5173444"/>
            <a:ext cx="3836307" cy="646331"/>
          </a:xfrm>
          <a:prstGeom prst="rect">
            <a:avLst/>
          </a:prstGeom>
          <a:noFill/>
        </p:spPr>
        <p:txBody>
          <a:bodyPr wrap="square" rtlCol="0">
            <a:spAutoFit/>
          </a:bodyPr>
          <a:lstStyle/>
          <a:p>
            <a:r>
              <a:rPr lang="en-US" dirty="0">
                <a:solidFill>
                  <a:schemeClr val="bg1"/>
                </a:solidFill>
                <a:latin typeface="Montserrat" panose="00000500000000000000" pitchFamily="2" charset="0"/>
              </a:rPr>
              <a:t>Competitive Landscape / M&amp;A Feasibility</a:t>
            </a:r>
          </a:p>
        </p:txBody>
      </p:sp>
      <p:sp>
        <p:nvSpPr>
          <p:cNvPr id="20" name="TextBox 19"/>
          <p:cNvSpPr txBox="1"/>
          <p:nvPr/>
        </p:nvSpPr>
        <p:spPr>
          <a:xfrm>
            <a:off x="213780" y="6530563"/>
            <a:ext cx="3498977" cy="307777"/>
          </a:xfrm>
          <a:prstGeom prst="rect">
            <a:avLst/>
          </a:prstGeom>
          <a:noFill/>
        </p:spPr>
        <p:txBody>
          <a:bodyPr wrap="square" rtlCol="0">
            <a:spAutoFit/>
          </a:bodyPr>
          <a:lstStyle/>
          <a:p>
            <a:r>
              <a:rPr lang="en-US" sz="1400" spc="250" dirty="0">
                <a:latin typeface="Montserrat Light" panose="00000400000000000000" pitchFamily="2" charset="0"/>
              </a:rPr>
              <a:t>www.emergenresearch.com</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1262" r="9548"/>
          <a:stretch/>
        </p:blipFill>
        <p:spPr>
          <a:xfrm>
            <a:off x="0" y="0"/>
            <a:ext cx="6096000" cy="6858000"/>
          </a:xfrm>
          <a:prstGeom prst="rect">
            <a:avLst/>
          </a:prstGeom>
        </p:spPr>
      </p:pic>
      <p:sp>
        <p:nvSpPr>
          <p:cNvPr id="22" name="Rectangle 21"/>
          <p:cNvSpPr/>
          <p:nvPr/>
        </p:nvSpPr>
        <p:spPr>
          <a:xfrm rot="5400000">
            <a:off x="278859" y="576743"/>
            <a:ext cx="469372" cy="1236645"/>
          </a:xfrm>
          <a:prstGeom prst="rect">
            <a:avLst/>
          </a:prstGeom>
          <a:solidFill>
            <a:srgbClr val="21A1B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894939" y="860326"/>
            <a:ext cx="3488455" cy="1200329"/>
          </a:xfrm>
          <a:prstGeom prst="rect">
            <a:avLst/>
          </a:prstGeom>
          <a:noFill/>
        </p:spPr>
        <p:txBody>
          <a:bodyPr wrap="none" rtlCol="0">
            <a:spAutoFit/>
          </a:bodyPr>
          <a:lstStyle/>
          <a:p>
            <a:r>
              <a:rPr lang="en-US" sz="3600" dirty="0">
                <a:solidFill>
                  <a:schemeClr val="bg1"/>
                </a:solidFill>
                <a:latin typeface="Montserrat SemiBold" panose="00000700000000000000" pitchFamily="2" charset="0"/>
              </a:rPr>
              <a:t>Business Plan</a:t>
            </a:r>
          </a:p>
          <a:p>
            <a:r>
              <a:rPr lang="en-US" sz="3600" dirty="0">
                <a:solidFill>
                  <a:schemeClr val="bg1"/>
                </a:solidFill>
                <a:latin typeface="Montserrat SemiBold" panose="00000700000000000000" pitchFamily="2" charset="0"/>
              </a:rPr>
              <a:t>Parameters</a:t>
            </a:r>
          </a:p>
        </p:txBody>
      </p:sp>
      <p:sp>
        <p:nvSpPr>
          <p:cNvPr id="23" name="Rectangle 22"/>
          <p:cNvSpPr/>
          <p:nvPr/>
        </p:nvSpPr>
        <p:spPr>
          <a:xfrm rot="5400000">
            <a:off x="3969489" y="3333959"/>
            <a:ext cx="5390253" cy="103263"/>
          </a:xfrm>
          <a:prstGeom prst="rect">
            <a:avLst/>
          </a:prstGeom>
          <a:solidFill>
            <a:srgbClr val="21A1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05352" y="276465"/>
            <a:ext cx="1860777" cy="414000"/>
          </a:xfrm>
          <a:prstGeom prst="rect">
            <a:avLst/>
          </a:prstGeom>
        </p:spPr>
      </p:pic>
      <p:sp>
        <p:nvSpPr>
          <p:cNvPr id="33" name="TextBox 32"/>
          <p:cNvSpPr txBox="1"/>
          <p:nvPr/>
        </p:nvSpPr>
        <p:spPr>
          <a:xfrm rot="5400000">
            <a:off x="10234286" y="4177340"/>
            <a:ext cx="3498977" cy="307777"/>
          </a:xfrm>
          <a:prstGeom prst="rect">
            <a:avLst/>
          </a:prstGeom>
          <a:noFill/>
        </p:spPr>
        <p:txBody>
          <a:bodyPr wrap="square" rtlCol="0">
            <a:spAutoFit/>
          </a:bodyPr>
          <a:lstStyle/>
          <a:p>
            <a:r>
              <a:rPr lang="en-US" sz="1400" spc="250" dirty="0">
                <a:solidFill>
                  <a:schemeClr val="bg1"/>
                </a:solidFill>
                <a:latin typeface="Montserrat Light" panose="00000400000000000000" pitchFamily="2" charset="0"/>
              </a:rPr>
              <a:t>www.emergenresearch.com</a:t>
            </a:r>
          </a:p>
        </p:txBody>
      </p:sp>
      <p:sp>
        <p:nvSpPr>
          <p:cNvPr id="53" name="Rectangle 52"/>
          <p:cNvSpPr/>
          <p:nvPr/>
        </p:nvSpPr>
        <p:spPr>
          <a:xfrm>
            <a:off x="6612984" y="5317024"/>
            <a:ext cx="150020" cy="82646"/>
          </a:xfrm>
          <a:prstGeom prst="rect">
            <a:avLst/>
          </a:prstGeom>
          <a:solidFill>
            <a:srgbClr val="FEFE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p:nvSpPr>
        <p:spPr>
          <a:xfrm>
            <a:off x="6612984" y="4892532"/>
            <a:ext cx="150020" cy="82646"/>
          </a:xfrm>
          <a:prstGeom prst="rect">
            <a:avLst/>
          </a:prstGeom>
          <a:solidFill>
            <a:srgbClr val="FEFE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6611253" y="4186680"/>
            <a:ext cx="150020" cy="82646"/>
          </a:xfrm>
          <a:prstGeom prst="rect">
            <a:avLst/>
          </a:prstGeom>
          <a:solidFill>
            <a:srgbClr val="FEFE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p:cNvSpPr/>
          <p:nvPr/>
        </p:nvSpPr>
        <p:spPr>
          <a:xfrm>
            <a:off x="6612984" y="3756744"/>
            <a:ext cx="150020" cy="82646"/>
          </a:xfrm>
          <a:prstGeom prst="rect">
            <a:avLst/>
          </a:prstGeom>
          <a:solidFill>
            <a:srgbClr val="FEFE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p:cNvSpPr/>
          <p:nvPr/>
        </p:nvSpPr>
        <p:spPr>
          <a:xfrm>
            <a:off x="6613274" y="3332252"/>
            <a:ext cx="150020" cy="82646"/>
          </a:xfrm>
          <a:prstGeom prst="rect">
            <a:avLst/>
          </a:prstGeom>
          <a:solidFill>
            <a:srgbClr val="FEFE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p:cNvSpPr/>
          <p:nvPr/>
        </p:nvSpPr>
        <p:spPr>
          <a:xfrm>
            <a:off x="6612984" y="2907760"/>
            <a:ext cx="150020" cy="82646"/>
          </a:xfrm>
          <a:prstGeom prst="rect">
            <a:avLst/>
          </a:prstGeom>
          <a:solidFill>
            <a:srgbClr val="FEFE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p:nvSpPr>
        <p:spPr>
          <a:xfrm>
            <a:off x="6612984" y="2489462"/>
            <a:ext cx="150020" cy="82646"/>
          </a:xfrm>
          <a:prstGeom prst="rect">
            <a:avLst/>
          </a:prstGeom>
          <a:solidFill>
            <a:srgbClr val="FEFE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p:cNvSpPr/>
          <p:nvPr/>
        </p:nvSpPr>
        <p:spPr>
          <a:xfrm>
            <a:off x="6612984" y="2036041"/>
            <a:ext cx="150020" cy="82646"/>
          </a:xfrm>
          <a:prstGeom prst="rect">
            <a:avLst/>
          </a:prstGeom>
          <a:solidFill>
            <a:srgbClr val="FEFE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6612984" y="1603834"/>
            <a:ext cx="150020" cy="82646"/>
          </a:xfrm>
          <a:prstGeom prst="rect">
            <a:avLst/>
          </a:prstGeom>
          <a:solidFill>
            <a:srgbClr val="FEFE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6612984" y="1179342"/>
            <a:ext cx="150020" cy="82646"/>
          </a:xfrm>
          <a:prstGeom prst="rect">
            <a:avLst/>
          </a:prstGeom>
          <a:solidFill>
            <a:srgbClr val="FEFE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104778" y="690464"/>
            <a:ext cx="6717763" cy="111903"/>
          </a:xfrm>
          <a:prstGeom prst="rect">
            <a:avLst/>
          </a:prstGeom>
          <a:solidFill>
            <a:srgbClr val="21A1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104778" y="5963403"/>
            <a:ext cx="6717763" cy="111903"/>
          </a:xfrm>
          <a:prstGeom prst="rect">
            <a:avLst/>
          </a:prstGeom>
          <a:solidFill>
            <a:srgbClr val="21A1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74032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rot="5400000">
            <a:off x="3059539" y="97338"/>
            <a:ext cx="876298" cy="529227"/>
          </a:xfrm>
          <a:prstGeom prst="rect">
            <a:avLst/>
          </a:prstGeom>
          <a:solidFill>
            <a:srgbClr val="21A1B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2272" t="2107" r="22272" b="1583"/>
          <a:stretch/>
        </p:blipFill>
        <p:spPr>
          <a:xfrm>
            <a:off x="3209158" y="1098882"/>
            <a:ext cx="5577931" cy="5372100"/>
          </a:xfrm>
          <a:prstGeom prst="ellipse">
            <a:avLst/>
          </a:prstGeom>
          <a:ln>
            <a:noFill/>
          </a:ln>
        </p:spPr>
      </p:pic>
      <p:sp>
        <p:nvSpPr>
          <p:cNvPr id="2" name="TextBox 1"/>
          <p:cNvSpPr txBox="1"/>
          <p:nvPr/>
        </p:nvSpPr>
        <p:spPr>
          <a:xfrm>
            <a:off x="3299709" y="442896"/>
            <a:ext cx="5592582" cy="646331"/>
          </a:xfrm>
          <a:prstGeom prst="rect">
            <a:avLst/>
          </a:prstGeom>
          <a:noFill/>
        </p:spPr>
        <p:txBody>
          <a:bodyPr wrap="square" rtlCol="0">
            <a:spAutoFit/>
          </a:bodyPr>
          <a:lstStyle/>
          <a:p>
            <a:pPr algn="ctr"/>
            <a:r>
              <a:rPr lang="en-IN" sz="3600" b="1" dirty="0">
                <a:solidFill>
                  <a:srgbClr val="042D49"/>
                </a:solidFill>
                <a:latin typeface="Montserrat SemiBold" panose="00000700000000000000" pitchFamily="2" charset="0"/>
              </a:rPr>
              <a:t>Industries We Cater to</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8395" y="3185516"/>
            <a:ext cx="1339456" cy="1124638"/>
          </a:xfrm>
          <a:prstGeom prst="rect">
            <a:avLst/>
          </a:prstGeom>
        </p:spPr>
      </p:pic>
      <p:sp>
        <p:nvSpPr>
          <p:cNvPr id="14" name="TextBox 13"/>
          <p:cNvSpPr txBox="1"/>
          <p:nvPr/>
        </p:nvSpPr>
        <p:spPr>
          <a:xfrm>
            <a:off x="11767549" y="6192685"/>
            <a:ext cx="301686" cy="369332"/>
          </a:xfrm>
          <a:prstGeom prst="rect">
            <a:avLst/>
          </a:prstGeom>
          <a:noFill/>
        </p:spPr>
        <p:txBody>
          <a:bodyPr wrap="none" rtlCol="0">
            <a:spAutoFit/>
          </a:bodyPr>
          <a:lstStyle/>
          <a:p>
            <a:r>
              <a:rPr lang="en-US" dirty="0">
                <a:solidFill>
                  <a:schemeClr val="bg1"/>
                </a:solidFill>
              </a:rPr>
              <a:t>5</a:t>
            </a:r>
          </a:p>
        </p:txBody>
      </p:sp>
      <p:grpSp>
        <p:nvGrpSpPr>
          <p:cNvPr id="24" name="Group 23"/>
          <p:cNvGrpSpPr/>
          <p:nvPr/>
        </p:nvGrpSpPr>
        <p:grpSpPr>
          <a:xfrm>
            <a:off x="469305" y="4750573"/>
            <a:ext cx="3723333" cy="1534199"/>
            <a:chOff x="567182" y="4604192"/>
            <a:chExt cx="3723333" cy="1534199"/>
          </a:xfrm>
        </p:grpSpPr>
        <p:sp>
          <p:nvSpPr>
            <p:cNvPr id="6" name="Rectangle 5"/>
            <p:cNvSpPr/>
            <p:nvPr/>
          </p:nvSpPr>
          <p:spPr>
            <a:xfrm>
              <a:off x="567182" y="4968840"/>
              <a:ext cx="3723333" cy="1169551"/>
            </a:xfrm>
            <a:prstGeom prst="rect">
              <a:avLst/>
            </a:prstGeom>
          </p:spPr>
          <p:txBody>
            <a:bodyPr wrap="square">
              <a:spAutoFit/>
            </a:bodyPr>
            <a:lstStyle/>
            <a:p>
              <a:pPr algn="r"/>
              <a:r>
                <a:rPr lang="en-US" sz="1400" dirty="0">
                  <a:latin typeface="Montserrat" panose="00000500000000000000" pitchFamily="2" charset="0"/>
                </a:rPr>
                <a:t>Organic Chemicals, Disinfectants and Preservatives, Adhesives and Sealants, Polymers and Resins, Petrochemicals, Agrochemicals and Fertilizers, Paints and Coatings</a:t>
              </a:r>
            </a:p>
          </p:txBody>
        </p:sp>
        <p:sp>
          <p:nvSpPr>
            <p:cNvPr id="16" name="Rectangle 15"/>
            <p:cNvSpPr/>
            <p:nvPr/>
          </p:nvSpPr>
          <p:spPr>
            <a:xfrm>
              <a:off x="1125626" y="4604192"/>
              <a:ext cx="3136280" cy="369332"/>
            </a:xfrm>
            <a:prstGeom prst="rect">
              <a:avLst/>
            </a:prstGeom>
          </p:spPr>
          <p:txBody>
            <a:bodyPr wrap="square">
              <a:spAutoFit/>
            </a:bodyPr>
            <a:lstStyle/>
            <a:p>
              <a:pPr algn="r"/>
              <a:r>
                <a:rPr lang="en-US" b="1" dirty="0">
                  <a:solidFill>
                    <a:srgbClr val="21A1BC"/>
                  </a:solidFill>
                  <a:latin typeface="Montserrat" panose="00000500000000000000" pitchFamily="2" charset="0"/>
                </a:rPr>
                <a:t>Materials and Chemicals</a:t>
              </a:r>
            </a:p>
          </p:txBody>
        </p:sp>
      </p:grpSp>
      <p:grpSp>
        <p:nvGrpSpPr>
          <p:cNvPr id="23" name="Group 22"/>
          <p:cNvGrpSpPr/>
          <p:nvPr/>
        </p:nvGrpSpPr>
        <p:grpSpPr>
          <a:xfrm>
            <a:off x="626022" y="2922738"/>
            <a:ext cx="3136280" cy="1685581"/>
            <a:chOff x="723900" y="2831746"/>
            <a:chExt cx="3136280" cy="1685581"/>
          </a:xfrm>
        </p:grpSpPr>
        <p:sp>
          <p:nvSpPr>
            <p:cNvPr id="7" name="Rectangle 6"/>
            <p:cNvSpPr/>
            <p:nvPr/>
          </p:nvSpPr>
          <p:spPr>
            <a:xfrm>
              <a:off x="723900" y="3132332"/>
              <a:ext cx="3136279" cy="1384995"/>
            </a:xfrm>
            <a:prstGeom prst="rect">
              <a:avLst/>
            </a:prstGeom>
          </p:spPr>
          <p:txBody>
            <a:bodyPr wrap="square">
              <a:spAutoFit/>
            </a:bodyPr>
            <a:lstStyle/>
            <a:p>
              <a:pPr algn="r"/>
              <a:r>
                <a:rPr lang="en-US" sz="1400" dirty="0">
                  <a:latin typeface="Montserrat" panose="00000500000000000000" pitchFamily="2" charset="0"/>
                </a:rPr>
                <a:t>Data Security, Cloud Computing, IoT and Digitalization, Robotics, Telecom and Networking, Software and Services, Analytics, Semiconductor, Internet and</a:t>
              </a:r>
            </a:p>
            <a:p>
              <a:pPr algn="r"/>
              <a:r>
                <a:rPr lang="en-US" sz="1400" dirty="0">
                  <a:latin typeface="Montserrat" panose="00000500000000000000" pitchFamily="2" charset="0"/>
                </a:rPr>
                <a:t>E-Commerce</a:t>
              </a:r>
            </a:p>
          </p:txBody>
        </p:sp>
        <p:sp>
          <p:nvSpPr>
            <p:cNvPr id="17" name="Rectangle 16"/>
            <p:cNvSpPr/>
            <p:nvPr/>
          </p:nvSpPr>
          <p:spPr>
            <a:xfrm>
              <a:off x="723900" y="2831746"/>
              <a:ext cx="3136280" cy="369332"/>
            </a:xfrm>
            <a:prstGeom prst="rect">
              <a:avLst/>
            </a:prstGeom>
          </p:spPr>
          <p:txBody>
            <a:bodyPr wrap="square">
              <a:spAutoFit/>
            </a:bodyPr>
            <a:lstStyle/>
            <a:p>
              <a:pPr algn="r"/>
              <a:r>
                <a:rPr lang="en-US" b="1" dirty="0">
                  <a:solidFill>
                    <a:srgbClr val="21A1BC"/>
                  </a:solidFill>
                  <a:latin typeface="Montserrat" panose="00000500000000000000" pitchFamily="2" charset="0"/>
                </a:rPr>
                <a:t>Information and Tech</a:t>
              </a:r>
            </a:p>
          </p:txBody>
        </p:sp>
      </p:grpSp>
      <p:grpSp>
        <p:nvGrpSpPr>
          <p:cNvPr id="27" name="Group 26"/>
          <p:cNvGrpSpPr/>
          <p:nvPr/>
        </p:nvGrpSpPr>
        <p:grpSpPr>
          <a:xfrm>
            <a:off x="7724923" y="1210708"/>
            <a:ext cx="3993498" cy="1518973"/>
            <a:chOff x="7862191" y="1085914"/>
            <a:chExt cx="4191761" cy="1518973"/>
          </a:xfrm>
        </p:grpSpPr>
        <p:sp>
          <p:nvSpPr>
            <p:cNvPr id="9" name="Rectangle 8"/>
            <p:cNvSpPr/>
            <p:nvPr/>
          </p:nvSpPr>
          <p:spPr>
            <a:xfrm>
              <a:off x="7871930" y="1435336"/>
              <a:ext cx="4182022" cy="1169551"/>
            </a:xfrm>
            <a:prstGeom prst="rect">
              <a:avLst/>
            </a:prstGeom>
          </p:spPr>
          <p:txBody>
            <a:bodyPr wrap="square">
              <a:spAutoFit/>
            </a:bodyPr>
            <a:lstStyle/>
            <a:p>
              <a:r>
                <a:rPr lang="en-US" sz="1400" dirty="0">
                  <a:latin typeface="Montserrat" panose="00000500000000000000" pitchFamily="2" charset="0"/>
                </a:rPr>
                <a:t>Foods &amp; Beverage, Food Ingredients, Food Processing and Equipment, Food Testing and Supply Chain, Health Food and Sports Nutrition, Frozen and Processed Food, Household, Retail</a:t>
              </a:r>
            </a:p>
          </p:txBody>
        </p:sp>
        <p:sp>
          <p:nvSpPr>
            <p:cNvPr id="18" name="Rectangle 17"/>
            <p:cNvSpPr/>
            <p:nvPr/>
          </p:nvSpPr>
          <p:spPr>
            <a:xfrm>
              <a:off x="7862191" y="1085914"/>
              <a:ext cx="2371162" cy="369332"/>
            </a:xfrm>
            <a:prstGeom prst="rect">
              <a:avLst/>
            </a:prstGeom>
          </p:spPr>
          <p:txBody>
            <a:bodyPr wrap="none">
              <a:spAutoFit/>
            </a:bodyPr>
            <a:lstStyle/>
            <a:p>
              <a:r>
                <a:rPr lang="en-US" b="1" dirty="0">
                  <a:solidFill>
                    <a:srgbClr val="21A1BC"/>
                  </a:solidFill>
                  <a:latin typeface="Montserrat" panose="00000500000000000000" pitchFamily="2" charset="0"/>
                </a:rPr>
                <a:t>Food &amp; Beverages</a:t>
              </a:r>
            </a:p>
          </p:txBody>
        </p:sp>
      </p:grpSp>
      <p:grpSp>
        <p:nvGrpSpPr>
          <p:cNvPr id="25" name="Group 24"/>
          <p:cNvGrpSpPr/>
          <p:nvPr/>
        </p:nvGrpSpPr>
        <p:grpSpPr>
          <a:xfrm>
            <a:off x="7724923" y="4750573"/>
            <a:ext cx="3993498" cy="1495710"/>
            <a:chOff x="7871929" y="4462699"/>
            <a:chExt cx="3993498" cy="1495710"/>
          </a:xfrm>
        </p:grpSpPr>
        <p:sp>
          <p:nvSpPr>
            <p:cNvPr id="11" name="Rectangle 10"/>
            <p:cNvSpPr/>
            <p:nvPr/>
          </p:nvSpPr>
          <p:spPr>
            <a:xfrm>
              <a:off x="7871929" y="4788858"/>
              <a:ext cx="3993498" cy="1169551"/>
            </a:xfrm>
            <a:prstGeom prst="rect">
              <a:avLst/>
            </a:prstGeom>
          </p:spPr>
          <p:txBody>
            <a:bodyPr wrap="square">
              <a:spAutoFit/>
            </a:bodyPr>
            <a:lstStyle/>
            <a:p>
              <a:r>
                <a:rPr lang="en-US" sz="1400" dirty="0">
                  <a:latin typeface="Montserrat" panose="00000500000000000000" pitchFamily="2" charset="0"/>
                </a:rPr>
                <a:t>Medical Devices, Therapeutics, Biotechnology, Medical Imaging, Healthcare IT, Hospital Management, Diagnostics, Laboratory Equipment, Pharmaceutical</a:t>
              </a:r>
            </a:p>
          </p:txBody>
        </p:sp>
        <p:sp>
          <p:nvSpPr>
            <p:cNvPr id="19" name="Rectangle 18"/>
            <p:cNvSpPr/>
            <p:nvPr/>
          </p:nvSpPr>
          <p:spPr>
            <a:xfrm>
              <a:off x="7871929" y="4462699"/>
              <a:ext cx="2768707" cy="369332"/>
            </a:xfrm>
            <a:prstGeom prst="rect">
              <a:avLst/>
            </a:prstGeom>
          </p:spPr>
          <p:txBody>
            <a:bodyPr wrap="none">
              <a:spAutoFit/>
            </a:bodyPr>
            <a:lstStyle/>
            <a:p>
              <a:r>
                <a:rPr lang="en-US" b="1" dirty="0">
                  <a:solidFill>
                    <a:srgbClr val="21A1BC"/>
                  </a:solidFill>
                  <a:latin typeface="Montserrat" panose="00000500000000000000" pitchFamily="2" charset="0"/>
                </a:rPr>
                <a:t>Pharma &amp; Healthcare</a:t>
              </a:r>
            </a:p>
          </p:txBody>
        </p:sp>
      </p:grpSp>
      <p:grpSp>
        <p:nvGrpSpPr>
          <p:cNvPr id="22" name="Group 21"/>
          <p:cNvGrpSpPr/>
          <p:nvPr/>
        </p:nvGrpSpPr>
        <p:grpSpPr>
          <a:xfrm>
            <a:off x="485576" y="1621498"/>
            <a:ext cx="3707062" cy="834014"/>
            <a:chOff x="583453" y="1475117"/>
            <a:chExt cx="3707062" cy="834014"/>
          </a:xfrm>
        </p:grpSpPr>
        <p:sp>
          <p:nvSpPr>
            <p:cNvPr id="8" name="Rectangle 7"/>
            <p:cNvSpPr/>
            <p:nvPr/>
          </p:nvSpPr>
          <p:spPr>
            <a:xfrm>
              <a:off x="583453" y="1785911"/>
              <a:ext cx="3707062" cy="523220"/>
            </a:xfrm>
            <a:prstGeom prst="rect">
              <a:avLst/>
            </a:prstGeom>
          </p:spPr>
          <p:txBody>
            <a:bodyPr wrap="square">
              <a:spAutoFit/>
            </a:bodyPr>
            <a:lstStyle/>
            <a:p>
              <a:pPr algn="r"/>
              <a:r>
                <a:rPr lang="en-US" sz="1400" dirty="0">
                  <a:latin typeface="Montserrat" panose="00000500000000000000" pitchFamily="2" charset="0"/>
                </a:rPr>
                <a:t>Oil and Gas, Electricity, Energy Storage, Environmental, Renewable Energy</a:t>
              </a:r>
            </a:p>
          </p:txBody>
        </p:sp>
        <p:sp>
          <p:nvSpPr>
            <p:cNvPr id="20" name="Rectangle 19"/>
            <p:cNvSpPr/>
            <p:nvPr/>
          </p:nvSpPr>
          <p:spPr>
            <a:xfrm>
              <a:off x="1141896" y="1475117"/>
              <a:ext cx="3136280" cy="369332"/>
            </a:xfrm>
            <a:prstGeom prst="rect">
              <a:avLst/>
            </a:prstGeom>
          </p:spPr>
          <p:txBody>
            <a:bodyPr wrap="square">
              <a:spAutoFit/>
            </a:bodyPr>
            <a:lstStyle/>
            <a:p>
              <a:pPr algn="r"/>
              <a:r>
                <a:rPr lang="en-US" b="1" dirty="0">
                  <a:solidFill>
                    <a:srgbClr val="21A1BC"/>
                  </a:solidFill>
                  <a:latin typeface="Montserrat" panose="00000500000000000000" pitchFamily="2" charset="0"/>
                </a:rPr>
                <a:t>Power &amp; Energy</a:t>
              </a:r>
            </a:p>
          </p:txBody>
        </p:sp>
      </p:grpSp>
      <p:grpSp>
        <p:nvGrpSpPr>
          <p:cNvPr id="26" name="Group 25"/>
          <p:cNvGrpSpPr/>
          <p:nvPr/>
        </p:nvGrpSpPr>
        <p:grpSpPr>
          <a:xfrm>
            <a:off x="8233943" y="2892761"/>
            <a:ext cx="3533606" cy="1677750"/>
            <a:chOff x="8331820" y="2746380"/>
            <a:chExt cx="3533606" cy="1677750"/>
          </a:xfrm>
        </p:grpSpPr>
        <p:sp>
          <p:nvSpPr>
            <p:cNvPr id="10" name="Rectangle 9"/>
            <p:cNvSpPr/>
            <p:nvPr/>
          </p:nvSpPr>
          <p:spPr>
            <a:xfrm>
              <a:off x="8331820" y="3039135"/>
              <a:ext cx="3533606" cy="1384995"/>
            </a:xfrm>
            <a:prstGeom prst="rect">
              <a:avLst/>
            </a:prstGeom>
          </p:spPr>
          <p:txBody>
            <a:bodyPr wrap="square">
              <a:spAutoFit/>
            </a:bodyPr>
            <a:lstStyle/>
            <a:p>
              <a:r>
                <a:rPr lang="en-US" sz="1400" dirty="0">
                  <a:latin typeface="Montserrat" panose="00000500000000000000" pitchFamily="2" charset="0"/>
                </a:rPr>
                <a:t>Electric and Hybrid Vehicles, Off Highway and On Highway Vehicles, Aftermarket and Maintenance, Automotive Parts, Interior and Exterior Materials, Automotive electronics and Systems</a:t>
              </a:r>
            </a:p>
          </p:txBody>
        </p:sp>
        <p:sp>
          <p:nvSpPr>
            <p:cNvPr id="21" name="Rectangle 20"/>
            <p:cNvSpPr/>
            <p:nvPr/>
          </p:nvSpPr>
          <p:spPr>
            <a:xfrm>
              <a:off x="8331820" y="2746380"/>
              <a:ext cx="2686954" cy="369332"/>
            </a:xfrm>
            <a:prstGeom prst="rect">
              <a:avLst/>
            </a:prstGeom>
          </p:spPr>
          <p:txBody>
            <a:bodyPr wrap="none">
              <a:spAutoFit/>
            </a:bodyPr>
            <a:lstStyle/>
            <a:p>
              <a:r>
                <a:rPr lang="en-US" b="1" dirty="0">
                  <a:solidFill>
                    <a:srgbClr val="21A1BC"/>
                  </a:solidFill>
                  <a:latin typeface="Montserrat" panose="00000500000000000000" pitchFamily="2" charset="0"/>
                </a:rPr>
                <a:t>Automotive Services</a:t>
              </a:r>
            </a:p>
          </p:txBody>
        </p:sp>
      </p:gr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76" y="3564356"/>
            <a:ext cx="391216" cy="367743"/>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7032" y="4873447"/>
            <a:ext cx="334861" cy="391859"/>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5041" y="4873447"/>
            <a:ext cx="403675" cy="406569"/>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0252" y="3564356"/>
            <a:ext cx="366957" cy="366957"/>
          </a:xfrm>
          <a:prstGeom prst="rect">
            <a:avLst/>
          </a:prstGeom>
        </p:spPr>
      </p:pic>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32540" y="2200605"/>
            <a:ext cx="340657" cy="445607"/>
          </a:xfrm>
          <a:prstGeom prst="rect">
            <a:avLst/>
          </a:prstGeom>
        </p:spPr>
      </p:pic>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05351" y="276465"/>
            <a:ext cx="1860777" cy="414000"/>
          </a:xfrm>
          <a:prstGeom prst="rect">
            <a:avLst/>
          </a:prstGeom>
        </p:spPr>
      </p:pic>
      <p:pic>
        <p:nvPicPr>
          <p:cNvPr id="36" name="Picture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68311" y="2242312"/>
            <a:ext cx="367465" cy="362194"/>
          </a:xfrm>
          <a:prstGeom prst="rect">
            <a:avLst/>
          </a:prstGeom>
        </p:spPr>
      </p:pic>
      <p:sp>
        <p:nvSpPr>
          <p:cNvPr id="39" name="TextBox 38"/>
          <p:cNvSpPr txBox="1"/>
          <p:nvPr/>
        </p:nvSpPr>
        <p:spPr>
          <a:xfrm rot="5400000">
            <a:off x="10234286" y="4177340"/>
            <a:ext cx="3498977" cy="307777"/>
          </a:xfrm>
          <a:prstGeom prst="rect">
            <a:avLst/>
          </a:prstGeom>
          <a:noFill/>
        </p:spPr>
        <p:txBody>
          <a:bodyPr wrap="square" rtlCol="0">
            <a:spAutoFit/>
          </a:bodyPr>
          <a:lstStyle/>
          <a:p>
            <a:r>
              <a:rPr lang="en-US" sz="1400" spc="250" dirty="0">
                <a:latin typeface="Montserrat Light" panose="00000400000000000000" pitchFamily="2" charset="0"/>
              </a:rPr>
              <a:t>www.emergenresearch.com</a:t>
            </a:r>
          </a:p>
        </p:txBody>
      </p:sp>
    </p:spTree>
    <p:extLst>
      <p:ext uri="{BB962C8B-B14F-4D97-AF65-F5344CB8AC3E}">
        <p14:creationId xmlns:p14="http://schemas.microsoft.com/office/powerpoint/2010/main" val="1289067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362182"/>
            <a:ext cx="11924145" cy="3277820"/>
          </a:xfrm>
          <a:prstGeom prst="rect">
            <a:avLst/>
          </a:prstGeom>
          <a:noFill/>
        </p:spPr>
        <p:txBody>
          <a:bodyPr wrap="square" rtlCol="0">
            <a:spAutoFit/>
          </a:bodyPr>
          <a:lstStyle/>
          <a:p>
            <a:r>
              <a:rPr lang="en-US" dirty="0"/>
              <a:t> The global </a:t>
            </a:r>
            <a:r>
              <a:rPr lang="en-US" dirty="0">
                <a:hlinkClick r:id="rId2"/>
              </a:rPr>
              <a:t>digital human avatar market</a:t>
            </a:r>
            <a:r>
              <a:rPr lang="en-US" dirty="0"/>
              <a:t> size is expected to reach USD 527.58 Billion in 2030 and register a revenue CAGR of 46.4% over the forecast period, according to latest analysis by </a:t>
            </a:r>
            <a:r>
              <a:rPr lang="en-US" dirty="0" err="1"/>
              <a:t>Emergen</a:t>
            </a:r>
            <a:r>
              <a:rPr lang="en-US" dirty="0"/>
              <a:t> Research. Robust global digital human avatar market revenue growth can be attributed to increasing efforts by customer-centric firms to provide emotionally engaging experience to customers. Integration of conversational intelligence of virtual human avatar enables possibility of a scalable interaction between a human being and the avatar, thus allowing directed approach to understand a customer’s needs. Digital human avatars are capable of conversing with customers through text or speech to offer product recommendations. Also, these avatars can help visitors to navigate across a product catalog and proactively mimic a sales person by initiating a conversation in any languages, and subsequently understand consumer preferences via their replies on basis of prebuilt algorithm, in order to provide suitable responses to a customers’ queries</a:t>
            </a:r>
            <a:r>
              <a:rPr lang="en-US" dirty="0" smtClean="0"/>
              <a:t>.</a:t>
            </a:r>
          </a:p>
          <a:p>
            <a:endParaRPr lang="en-US" dirty="0"/>
          </a:p>
          <a:p>
            <a:pPr lvl="0" algn="just">
              <a:lnSpc>
                <a:spcPct val="150000"/>
              </a:lnSpc>
            </a:pPr>
            <a:r>
              <a:rPr lang="en-IN" b="1" dirty="0">
                <a:latin typeface="Calibri" panose="020F0502020204030204" pitchFamily="34" charset="0"/>
                <a:ea typeface="Calibri" panose="020F0502020204030204" pitchFamily="34" charset="0"/>
                <a:cs typeface="Calibri" panose="020F0502020204030204" pitchFamily="34" charset="0"/>
              </a:rPr>
              <a:t>Request Free Sample Copy@ </a:t>
            </a:r>
            <a:r>
              <a:rPr lang="en-IN" b="1" dirty="0">
                <a:latin typeface="Calibri" panose="020F0502020204030204" pitchFamily="34" charset="0"/>
                <a:ea typeface="Calibri" panose="020F0502020204030204" pitchFamily="34" charset="0"/>
                <a:cs typeface="Calibri" panose="020F0502020204030204" pitchFamily="34" charset="0"/>
                <a:hlinkClick r:id="rId3"/>
              </a:rPr>
              <a:t>https://</a:t>
            </a:r>
            <a:r>
              <a:rPr lang="en-IN" b="1" dirty="0" smtClean="0">
                <a:latin typeface="Calibri" panose="020F0502020204030204" pitchFamily="34" charset="0"/>
                <a:ea typeface="Calibri" panose="020F0502020204030204" pitchFamily="34" charset="0"/>
                <a:cs typeface="Calibri" panose="020F0502020204030204" pitchFamily="34" charset="0"/>
                <a:hlinkClick r:id="rId3"/>
              </a:rPr>
              <a:t>www.emergenresearch.com/request-sample/897</a:t>
            </a:r>
            <a:r>
              <a:rPr lang="en-IN" b="1" dirty="0" smtClean="0">
                <a:latin typeface="Calibri" panose="020F0502020204030204" pitchFamily="34" charset="0"/>
                <a:ea typeface="Calibri" panose="020F0502020204030204" pitchFamily="34" charset="0"/>
                <a:cs typeface="Calibri" panose="020F0502020204030204" pitchFamily="34" charset="0"/>
              </a:rPr>
              <a:t> </a:t>
            </a:r>
            <a:endParaRPr lang="en-US" dirty="0">
              <a:solidFill>
                <a:schemeClr val="tx1">
                  <a:lumMod val="65000"/>
                  <a:lumOff val="35000"/>
                </a:schemeClr>
              </a:solidFill>
            </a:endParaRPr>
          </a:p>
        </p:txBody>
      </p:sp>
      <p:sp>
        <p:nvSpPr>
          <p:cNvPr id="3" name="Rectangle 2"/>
          <p:cNvSpPr/>
          <p:nvPr/>
        </p:nvSpPr>
        <p:spPr>
          <a:xfrm>
            <a:off x="1" y="213064"/>
            <a:ext cx="10662082" cy="963420"/>
          </a:xfrm>
          <a:prstGeom prst="rect">
            <a:avLst/>
          </a:prstGeom>
          <a:solidFill>
            <a:srgbClr val="21A1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43701" y="398762"/>
            <a:ext cx="5577389" cy="584775"/>
          </a:xfrm>
          <a:prstGeom prst="rect">
            <a:avLst/>
          </a:prstGeom>
          <a:noFill/>
        </p:spPr>
        <p:txBody>
          <a:bodyPr wrap="square" rtlCol="0">
            <a:spAutoFit/>
          </a:bodyPr>
          <a:lstStyle/>
          <a:p>
            <a:r>
              <a:rPr lang="en-IN" sz="3200" dirty="0">
                <a:solidFill>
                  <a:srgbClr val="042D49"/>
                </a:solidFill>
                <a:latin typeface="Montserrat Light" panose="00000400000000000000" pitchFamily="50" charset="0"/>
              </a:rPr>
              <a:t>Market </a:t>
            </a:r>
            <a:r>
              <a:rPr lang="en-IN" sz="3200" dirty="0">
                <a:solidFill>
                  <a:srgbClr val="042D49"/>
                </a:solidFill>
                <a:latin typeface="Montserrat ExtraBold" panose="00000900000000000000" pitchFamily="50" charset="0"/>
              </a:rPr>
              <a:t>Summary</a:t>
            </a:r>
            <a:endParaRPr lang="en-IN" sz="3200" b="1" i="0" u="none" strike="noStrike" dirty="0">
              <a:solidFill>
                <a:srgbClr val="042D49"/>
              </a:solidFill>
              <a:effectLst/>
              <a:latin typeface="Montserrat ExtraBold" panose="00000900000000000000" pitchFamily="50" charset="0"/>
            </a:endParaRPr>
          </a:p>
        </p:txBody>
      </p:sp>
      <p:sp>
        <p:nvSpPr>
          <p:cNvPr id="5" name="Rectangle 4"/>
          <p:cNvSpPr/>
          <p:nvPr/>
        </p:nvSpPr>
        <p:spPr>
          <a:xfrm>
            <a:off x="11685563" y="6236955"/>
            <a:ext cx="506437" cy="517543"/>
          </a:xfrm>
          <a:prstGeom prst="rect">
            <a:avLst/>
          </a:prstGeom>
          <a:solidFill>
            <a:srgbClr val="042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172388" y="6311060"/>
            <a:ext cx="3651648" cy="369332"/>
          </a:xfrm>
          <a:prstGeom prst="rect">
            <a:avLst/>
          </a:prstGeom>
          <a:noFill/>
        </p:spPr>
        <p:txBody>
          <a:bodyPr wrap="square" rtlCol="0">
            <a:spAutoFit/>
          </a:bodyPr>
          <a:lstStyle/>
          <a:p>
            <a:r>
              <a:rPr lang="en-US" spc="250" dirty="0">
                <a:solidFill>
                  <a:srgbClr val="042D49"/>
                </a:solidFill>
              </a:rPr>
              <a:t>www.emergenresearch.com</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0032" y="289932"/>
            <a:ext cx="1371968" cy="802431"/>
          </a:xfrm>
          <a:prstGeom prst="rect">
            <a:avLst/>
          </a:prstGeom>
        </p:spPr>
      </p:pic>
    </p:spTree>
    <p:extLst>
      <p:ext uri="{BB962C8B-B14F-4D97-AF65-F5344CB8AC3E}">
        <p14:creationId xmlns:p14="http://schemas.microsoft.com/office/powerpoint/2010/main" val="2211383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57563"/>
            <a:ext cx="11346364" cy="5170646"/>
          </a:xfrm>
          <a:prstGeom prst="rect">
            <a:avLst/>
          </a:prstGeom>
          <a:noFill/>
        </p:spPr>
        <p:txBody>
          <a:bodyPr wrap="square" rtlCol="0">
            <a:spAutoFit/>
          </a:bodyPr>
          <a:lstStyle/>
          <a:p>
            <a:r>
              <a:rPr lang="en-US" dirty="0" smtClean="0"/>
              <a:t>Among </a:t>
            </a:r>
            <a:r>
              <a:rPr lang="en-US" dirty="0"/>
              <a:t>the product type segments, the interactive digital human avatar segment is expected to register faster revenue CAGR over forecast period. Live human agents, who follow a standard set of queries, are more likely to struggle at forming an interactive environment in terms of personalized approach in comparison to virtual agents, who understand and learn customer behavior in real-time and based on customer inputs, rapidly adapt to create a completely </a:t>
            </a:r>
            <a:endParaRPr lang="en-US" dirty="0" smtClean="0"/>
          </a:p>
          <a:p>
            <a:endParaRPr lang="en-US" dirty="0"/>
          </a:p>
          <a:p>
            <a:r>
              <a:rPr lang="en-US" dirty="0" smtClean="0"/>
              <a:t>personalized </a:t>
            </a:r>
            <a:r>
              <a:rPr lang="en-US" dirty="0"/>
              <a:t>approach to each customer. Also, other than interacting with customers through tailored queries and replies, digital human avatars can create a personalized consumer specific algorithm for learning the patterns of their selections and choices. Moreover, businesses can deploy these avatars for online training and learning of their staffs.</a:t>
            </a:r>
          </a:p>
          <a:p>
            <a:r>
              <a:rPr lang="en-US" dirty="0"/>
              <a:t>Among the industry vertical segments, IT &amp; telecommunications segment revenue is expected to register a rapid growth rate over the forecast period. Rising demand for better connectivity services and emergence of 5G technology are key for growth of companies in the telecom sector. However, contact centers are facing immense pressure and are struggling to scale as required. Also, automated technologies such as </a:t>
            </a:r>
            <a:r>
              <a:rPr lang="en-US" dirty="0" err="1"/>
              <a:t>chatbots</a:t>
            </a:r>
            <a:r>
              <a:rPr lang="en-US" dirty="0"/>
              <a:t> that are scalable are unable to replicate crucial human touch in providing customer experience. Thus, customers are experiencing digital fatigue to the point where about 82% of them rather want to talk to a person. Digital human avatars deliver a more human-like experience to customers, enabling telecom firms to scale the human touch, as well as allow human staff to focus on other important tasks</a:t>
            </a:r>
            <a:r>
              <a:rPr lang="en-US" dirty="0" smtClean="0"/>
              <a:t>.</a:t>
            </a:r>
          </a:p>
          <a:p>
            <a:endParaRPr lang="en-US" dirty="0"/>
          </a:p>
          <a:p>
            <a:pPr lvl="0" algn="just">
              <a:lnSpc>
                <a:spcPct val="150000"/>
              </a:lnSpc>
            </a:pPr>
            <a:r>
              <a:rPr lang="en-IN" sz="1600" b="1" dirty="0" smtClean="0">
                <a:effectLst/>
                <a:latin typeface="Calibri" panose="020F0502020204030204" pitchFamily="34" charset="0"/>
                <a:ea typeface="Calibri" panose="020F0502020204030204" pitchFamily="34" charset="0"/>
                <a:cs typeface="Calibri" panose="020F0502020204030204" pitchFamily="34" charset="0"/>
              </a:rPr>
              <a:t>Request Free Sample Copy</a:t>
            </a:r>
            <a:r>
              <a:rPr lang="en-IN" sz="1600" b="1" dirty="0">
                <a:latin typeface="Calibri" panose="020F0502020204030204" pitchFamily="34" charset="0"/>
                <a:ea typeface="Calibri" panose="020F0502020204030204" pitchFamily="34" charset="0"/>
                <a:cs typeface="Calibri" panose="020F0502020204030204" pitchFamily="34" charset="0"/>
              </a:rPr>
              <a:t>@ </a:t>
            </a:r>
            <a:r>
              <a:rPr lang="en-IN" sz="1600" b="1" dirty="0">
                <a:latin typeface="Calibri" panose="020F0502020204030204" pitchFamily="34" charset="0"/>
                <a:ea typeface="Calibri" panose="020F0502020204030204" pitchFamily="34" charset="0"/>
                <a:cs typeface="Calibri" panose="020F0502020204030204" pitchFamily="34" charset="0"/>
                <a:hlinkClick r:id="rId2"/>
              </a:rPr>
              <a:t>https://</a:t>
            </a:r>
            <a:r>
              <a:rPr lang="en-IN" sz="1600" b="1" dirty="0" smtClean="0">
                <a:latin typeface="Calibri" panose="020F0502020204030204" pitchFamily="34" charset="0"/>
                <a:ea typeface="Calibri" panose="020F0502020204030204" pitchFamily="34" charset="0"/>
                <a:cs typeface="Calibri" panose="020F0502020204030204" pitchFamily="34" charset="0"/>
                <a:hlinkClick r:id="rId2"/>
              </a:rPr>
              <a:t>www.emergenresearch.com/request-sample/897</a:t>
            </a:r>
            <a:r>
              <a:rPr lang="en-IN" sz="1600" b="1" dirty="0" smtClean="0">
                <a:latin typeface="Calibri" panose="020F0502020204030204" pitchFamily="34" charset="0"/>
                <a:ea typeface="Calibri" panose="020F0502020204030204" pitchFamily="34" charset="0"/>
                <a:cs typeface="Calibri" panose="020F0502020204030204" pitchFamily="34" charset="0"/>
              </a:rPr>
              <a:t> </a:t>
            </a:r>
            <a:endParaRPr lang="en-US" sz="1600" dirty="0">
              <a:solidFill>
                <a:schemeClr val="tx1">
                  <a:lumMod val="65000"/>
                  <a:lumOff val="35000"/>
                </a:schemeClr>
              </a:solidFill>
            </a:endParaRPr>
          </a:p>
        </p:txBody>
      </p:sp>
      <p:sp>
        <p:nvSpPr>
          <p:cNvPr id="3" name="Rectangle 2"/>
          <p:cNvSpPr/>
          <p:nvPr/>
        </p:nvSpPr>
        <p:spPr>
          <a:xfrm>
            <a:off x="92365" y="0"/>
            <a:ext cx="10662082" cy="963420"/>
          </a:xfrm>
          <a:prstGeom prst="rect">
            <a:avLst/>
          </a:prstGeom>
          <a:solidFill>
            <a:srgbClr val="21A1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29527" y="106372"/>
            <a:ext cx="6585528" cy="584775"/>
          </a:xfrm>
          <a:prstGeom prst="rect">
            <a:avLst/>
          </a:prstGeom>
          <a:noFill/>
        </p:spPr>
        <p:txBody>
          <a:bodyPr wrap="square" rtlCol="0">
            <a:spAutoFit/>
          </a:bodyPr>
          <a:lstStyle/>
          <a:p>
            <a:r>
              <a:rPr lang="en-IN" sz="3200" dirty="0">
                <a:solidFill>
                  <a:srgbClr val="042D49"/>
                </a:solidFill>
                <a:latin typeface="Montserrat Light" panose="00000400000000000000" pitchFamily="50" charset="0"/>
              </a:rPr>
              <a:t>Market </a:t>
            </a:r>
            <a:r>
              <a:rPr lang="en-IN" sz="3200" dirty="0">
                <a:solidFill>
                  <a:srgbClr val="042D49"/>
                </a:solidFill>
                <a:latin typeface="Montserrat ExtraBold" panose="00000900000000000000" pitchFamily="50" charset="0"/>
              </a:rPr>
              <a:t>Summary</a:t>
            </a:r>
            <a:endParaRPr lang="en-IN" sz="3200" b="1" i="0" u="none" strike="noStrike" dirty="0">
              <a:solidFill>
                <a:srgbClr val="042D49"/>
              </a:solidFill>
              <a:effectLst/>
              <a:latin typeface="Montserrat ExtraBold" panose="00000900000000000000" pitchFamily="50" charset="0"/>
            </a:endParaRPr>
          </a:p>
        </p:txBody>
      </p:sp>
      <p:sp>
        <p:nvSpPr>
          <p:cNvPr id="5" name="Rectangle 4"/>
          <p:cNvSpPr/>
          <p:nvPr/>
        </p:nvSpPr>
        <p:spPr>
          <a:xfrm>
            <a:off x="11685563" y="6236955"/>
            <a:ext cx="506437" cy="517543"/>
          </a:xfrm>
          <a:prstGeom prst="rect">
            <a:avLst/>
          </a:prstGeom>
          <a:solidFill>
            <a:srgbClr val="042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172388" y="6311060"/>
            <a:ext cx="3651648" cy="369332"/>
          </a:xfrm>
          <a:prstGeom prst="rect">
            <a:avLst/>
          </a:prstGeom>
          <a:noFill/>
        </p:spPr>
        <p:txBody>
          <a:bodyPr wrap="square" rtlCol="0">
            <a:spAutoFit/>
          </a:bodyPr>
          <a:lstStyle/>
          <a:p>
            <a:r>
              <a:rPr lang="en-US" spc="250" dirty="0">
                <a:solidFill>
                  <a:srgbClr val="042D49"/>
                </a:solidFill>
              </a:rPr>
              <a:t>www.emergenresearch.com</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0032" y="289932"/>
            <a:ext cx="1371968" cy="802431"/>
          </a:xfrm>
          <a:prstGeom prst="rect">
            <a:avLst/>
          </a:prstGeom>
        </p:spPr>
      </p:pic>
    </p:spTree>
    <p:extLst>
      <p:ext uri="{BB962C8B-B14F-4D97-AF65-F5344CB8AC3E}">
        <p14:creationId xmlns:p14="http://schemas.microsoft.com/office/powerpoint/2010/main" val="4161498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201193"/>
            <a:ext cx="11506015" cy="6463308"/>
          </a:xfrm>
          <a:prstGeom prst="rect">
            <a:avLst/>
          </a:prstGeom>
          <a:noFill/>
        </p:spPr>
        <p:txBody>
          <a:bodyPr wrap="square" rtlCol="0">
            <a:spAutoFit/>
          </a:bodyPr>
          <a:lstStyle/>
          <a:p>
            <a:r>
              <a:rPr lang="en-IN" dirty="0"/>
              <a:t>Some major companies in the market report include </a:t>
            </a:r>
            <a:r>
              <a:rPr lang="en-IN" b="1" dirty="0" err="1"/>
              <a:t>UneeQ</a:t>
            </a:r>
            <a:r>
              <a:rPr lang="en-IN" b="1" dirty="0"/>
              <a:t>, Microsoft Corporation, </a:t>
            </a:r>
            <a:r>
              <a:rPr lang="en-IN" b="1" dirty="0" err="1"/>
              <a:t>Didimo</a:t>
            </a:r>
            <a:r>
              <a:rPr lang="en-IN" b="1" dirty="0"/>
              <a:t> Inc., Wolf3D, HOUR ONE AI, Spatial Systems, Inc., CARV3D, </a:t>
            </a:r>
            <a:r>
              <a:rPr lang="en-IN" b="1" dirty="0" err="1"/>
              <a:t>DeepBrain</a:t>
            </a:r>
            <a:r>
              <a:rPr lang="en-IN" b="1" dirty="0"/>
              <a:t> AI, Soul Machines, and </a:t>
            </a:r>
            <a:r>
              <a:rPr lang="en-IN" b="1" dirty="0" err="1"/>
              <a:t>Synthesia</a:t>
            </a:r>
            <a:r>
              <a:rPr lang="en-IN" b="1" dirty="0"/>
              <a:t> Ltd</a:t>
            </a:r>
            <a:r>
              <a:rPr lang="en-IN" b="1" dirty="0" smtClean="0"/>
              <a:t>.</a:t>
            </a:r>
          </a:p>
          <a:p>
            <a:endParaRPr lang="en-IN" b="1" dirty="0"/>
          </a:p>
          <a:p>
            <a:r>
              <a:rPr lang="en-IN" dirty="0" err="1"/>
              <a:t>Emergen</a:t>
            </a:r>
            <a:r>
              <a:rPr lang="en-IN" dirty="0"/>
              <a:t> Research has segmented the global digital human avatar market on the basis of product type, industry verticals, and region:</a:t>
            </a:r>
          </a:p>
          <a:p>
            <a:r>
              <a:rPr lang="en-IN" b="1" dirty="0"/>
              <a:t>Product Type Outlook (Revenue, USD Billion; 2018–2030)</a:t>
            </a:r>
          </a:p>
          <a:p>
            <a:r>
              <a:rPr lang="en-IN" dirty="0"/>
              <a:t>Interactive Digital Human Avatar</a:t>
            </a:r>
          </a:p>
          <a:p>
            <a:r>
              <a:rPr lang="en-IN" dirty="0"/>
              <a:t>Non-Interactive Digital Human Avatar</a:t>
            </a:r>
          </a:p>
          <a:p>
            <a:r>
              <a:rPr lang="en-IN" b="1" dirty="0"/>
              <a:t>Industry Verticals Outlook (Revenue, USD Billion; 2018–2030)</a:t>
            </a:r>
          </a:p>
          <a:p>
            <a:r>
              <a:rPr lang="en-IN" dirty="0"/>
              <a:t>BFSI</a:t>
            </a:r>
          </a:p>
          <a:p>
            <a:r>
              <a:rPr lang="en-IN" dirty="0"/>
              <a:t>Education</a:t>
            </a:r>
          </a:p>
          <a:p>
            <a:r>
              <a:rPr lang="en-IN" dirty="0"/>
              <a:t>Retail</a:t>
            </a:r>
          </a:p>
          <a:p>
            <a:r>
              <a:rPr lang="en-IN" dirty="0"/>
              <a:t>Healthcare</a:t>
            </a:r>
          </a:p>
          <a:p>
            <a:r>
              <a:rPr lang="en-IN" dirty="0"/>
              <a:t>Automotive</a:t>
            </a:r>
          </a:p>
          <a:p>
            <a:r>
              <a:rPr lang="en-IN" dirty="0"/>
              <a:t>IT &amp; Telecommunications</a:t>
            </a:r>
          </a:p>
          <a:p>
            <a:r>
              <a:rPr lang="en-IN" dirty="0"/>
              <a:t>Gaming &amp; Entertainment</a:t>
            </a:r>
          </a:p>
          <a:p>
            <a:r>
              <a:rPr lang="en-IN" dirty="0"/>
              <a:t>Others</a:t>
            </a:r>
          </a:p>
          <a:p>
            <a:endParaRPr lang="en-US" b="1" dirty="0"/>
          </a:p>
          <a:p>
            <a:r>
              <a:rPr lang="en-IN" sz="1800" b="1" dirty="0" smtClean="0">
                <a:effectLst/>
                <a:latin typeface="Calibri" panose="020F0502020204030204" pitchFamily="34" charset="0"/>
                <a:ea typeface="Calibri" panose="020F0502020204030204" pitchFamily="34" charset="0"/>
                <a:cs typeface="Calibri" panose="020F0502020204030204" pitchFamily="34" charset="0"/>
              </a:rPr>
              <a:t>Read </a:t>
            </a:r>
            <a:r>
              <a:rPr lang="en-IN" b="1" dirty="0">
                <a:latin typeface="Calibri" panose="020F0502020204030204" pitchFamily="34" charset="0"/>
                <a:ea typeface="Calibri" panose="020F0502020204030204" pitchFamily="34" charset="0"/>
                <a:cs typeface="Calibri" panose="020F0502020204030204" pitchFamily="34" charset="0"/>
              </a:rPr>
              <a:t>More@ </a:t>
            </a:r>
            <a:r>
              <a:rPr lang="en-IN" b="1" dirty="0">
                <a:latin typeface="Calibri" panose="020F0502020204030204" pitchFamily="34" charset="0"/>
                <a:ea typeface="Calibri" panose="020F0502020204030204" pitchFamily="34" charset="0"/>
                <a:cs typeface="Calibri" panose="020F0502020204030204" pitchFamily="34" charset="0"/>
                <a:hlinkClick r:id="rId2"/>
              </a:rPr>
              <a:t>https://</a:t>
            </a:r>
            <a:r>
              <a:rPr lang="en-IN" b="1" dirty="0" smtClean="0">
                <a:latin typeface="Calibri" panose="020F0502020204030204" pitchFamily="34" charset="0"/>
                <a:ea typeface="Calibri" panose="020F0502020204030204" pitchFamily="34" charset="0"/>
                <a:cs typeface="Calibri" panose="020F0502020204030204" pitchFamily="34" charset="0"/>
                <a:hlinkClick r:id="rId2"/>
              </a:rPr>
              <a:t>www.emergenresearch.com/industry-report/plastic-additives-market</a:t>
            </a:r>
            <a:endParaRPr lang="en-IN" b="1" dirty="0" smtClean="0">
              <a:latin typeface="Calibri" panose="020F0502020204030204" pitchFamily="34" charset="0"/>
              <a:ea typeface="Calibri" panose="020F0502020204030204" pitchFamily="34" charset="0"/>
              <a:cs typeface="Calibri" panose="020F0502020204030204" pitchFamily="34" charset="0"/>
            </a:endParaRPr>
          </a:p>
          <a:p>
            <a:endParaRPr lang="en-IN" b="1" dirty="0" smtClean="0">
              <a:latin typeface="Calibri" panose="020F0502020204030204" pitchFamily="34" charset="0"/>
              <a:ea typeface="Calibri" panose="020F0502020204030204" pitchFamily="34" charset="0"/>
              <a:cs typeface="Calibri" panose="020F0502020204030204" pitchFamily="34" charset="0"/>
            </a:endParaRPr>
          </a:p>
          <a:p>
            <a:endParaRPr lang="en-IN" b="1" dirty="0" smtClean="0">
              <a:latin typeface="Calibri" panose="020F0502020204030204" pitchFamily="34" charset="0"/>
              <a:ea typeface="Calibri" panose="020F0502020204030204" pitchFamily="34" charset="0"/>
              <a:cs typeface="Calibri" panose="020F0502020204030204" pitchFamily="34" charset="0"/>
            </a:endParaRPr>
          </a:p>
          <a:p>
            <a:endParaRPr lang="en-IN" b="1" dirty="0" smtClean="0">
              <a:latin typeface="Calibri" panose="020F0502020204030204" pitchFamily="34" charset="0"/>
              <a:ea typeface="Calibri" panose="020F0502020204030204" pitchFamily="34" charset="0"/>
              <a:cs typeface="Calibri" panose="020F0502020204030204" pitchFamily="34" charset="0"/>
            </a:endParaRPr>
          </a:p>
          <a:p>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 y="265316"/>
            <a:ext cx="10662082" cy="963420"/>
          </a:xfrm>
          <a:prstGeom prst="rect">
            <a:avLst/>
          </a:prstGeom>
          <a:solidFill>
            <a:srgbClr val="21A1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583709" y="398762"/>
            <a:ext cx="7315199" cy="584775"/>
          </a:xfrm>
          <a:prstGeom prst="rect">
            <a:avLst/>
          </a:prstGeom>
          <a:noFill/>
        </p:spPr>
        <p:txBody>
          <a:bodyPr wrap="square" rtlCol="0">
            <a:spAutoFit/>
          </a:bodyPr>
          <a:lstStyle/>
          <a:p>
            <a:r>
              <a:rPr lang="en-IN" sz="3200" dirty="0">
                <a:solidFill>
                  <a:srgbClr val="042D49"/>
                </a:solidFill>
                <a:latin typeface="Montserrat Light" panose="00000400000000000000" pitchFamily="50" charset="0"/>
              </a:rPr>
              <a:t>Market </a:t>
            </a:r>
            <a:r>
              <a:rPr lang="en-IN" sz="3200" dirty="0">
                <a:solidFill>
                  <a:srgbClr val="042D49"/>
                </a:solidFill>
                <a:latin typeface="Montserrat ExtraBold" panose="00000900000000000000" pitchFamily="50" charset="0"/>
              </a:rPr>
              <a:t>Summary</a:t>
            </a:r>
            <a:endParaRPr lang="en-IN" sz="3200" b="1" i="0" u="none" strike="noStrike" dirty="0">
              <a:solidFill>
                <a:srgbClr val="042D49"/>
              </a:solidFill>
              <a:effectLst/>
              <a:latin typeface="Montserrat ExtraBold" panose="00000900000000000000" pitchFamily="50" charset="0"/>
            </a:endParaRPr>
          </a:p>
        </p:txBody>
      </p:sp>
      <p:sp>
        <p:nvSpPr>
          <p:cNvPr id="5" name="Rectangle 4"/>
          <p:cNvSpPr/>
          <p:nvPr/>
        </p:nvSpPr>
        <p:spPr>
          <a:xfrm>
            <a:off x="11685563" y="6236955"/>
            <a:ext cx="506437" cy="517543"/>
          </a:xfrm>
          <a:prstGeom prst="rect">
            <a:avLst/>
          </a:prstGeom>
          <a:solidFill>
            <a:srgbClr val="042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0032" y="289932"/>
            <a:ext cx="1371968" cy="802431"/>
          </a:xfrm>
          <a:prstGeom prst="rect">
            <a:avLst/>
          </a:prstGeom>
        </p:spPr>
      </p:pic>
    </p:spTree>
    <p:extLst>
      <p:ext uri="{BB962C8B-B14F-4D97-AF65-F5344CB8AC3E}">
        <p14:creationId xmlns:p14="http://schemas.microsoft.com/office/powerpoint/2010/main" val="3198729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87065" y="2686933"/>
            <a:ext cx="4904936" cy="1575974"/>
          </a:xfrm>
          <a:prstGeom prst="rect">
            <a:avLst/>
          </a:prstGeom>
          <a:solidFill>
            <a:srgbClr val="042D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 y="6270119"/>
            <a:ext cx="506437" cy="517543"/>
          </a:xfrm>
          <a:prstGeom prst="rect">
            <a:avLst/>
          </a:prstGeom>
          <a:solidFill>
            <a:srgbClr val="042D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97880" y="6344222"/>
            <a:ext cx="3651648" cy="369332"/>
          </a:xfrm>
          <a:prstGeom prst="rect">
            <a:avLst/>
          </a:prstGeom>
          <a:noFill/>
        </p:spPr>
        <p:txBody>
          <a:bodyPr wrap="square" rtlCol="0">
            <a:spAutoFit/>
          </a:bodyPr>
          <a:lstStyle/>
          <a:p>
            <a:r>
              <a:rPr lang="en-US" spc="250" dirty="0">
                <a:solidFill>
                  <a:srgbClr val="042D49"/>
                </a:solidFill>
              </a:rPr>
              <a:t>www.emergenresearch.com</a:t>
            </a:r>
          </a:p>
        </p:txBody>
      </p:sp>
      <p:sp>
        <p:nvSpPr>
          <p:cNvPr id="8" name="Rectangle 7"/>
          <p:cNvSpPr/>
          <p:nvPr/>
        </p:nvSpPr>
        <p:spPr>
          <a:xfrm>
            <a:off x="11901267" y="2976039"/>
            <a:ext cx="290734" cy="970671"/>
          </a:xfrm>
          <a:prstGeom prst="rect">
            <a:avLst/>
          </a:prstGeom>
          <a:solidFill>
            <a:srgbClr val="21A1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655301" y="2917745"/>
            <a:ext cx="4168463" cy="1138773"/>
          </a:xfrm>
          <a:prstGeom prst="rect">
            <a:avLst/>
          </a:prstGeom>
          <a:noFill/>
        </p:spPr>
        <p:txBody>
          <a:bodyPr wrap="square" rtlCol="0">
            <a:spAutoFit/>
          </a:bodyPr>
          <a:lstStyle/>
          <a:p>
            <a:pPr algn="r"/>
            <a:r>
              <a:rPr lang="en-IN" sz="3600" dirty="0">
                <a:solidFill>
                  <a:schemeClr val="bg1"/>
                </a:solidFill>
                <a:latin typeface="Montserrat ExtraLight" panose="00000300000000000000" pitchFamily="50" charset="0"/>
              </a:rPr>
              <a:t>MARKET</a:t>
            </a:r>
            <a:r>
              <a:rPr lang="en-IN" sz="3600" dirty="0">
                <a:solidFill>
                  <a:schemeClr val="bg1"/>
                </a:solidFill>
                <a:latin typeface="Montserrat Alternates ExLight" panose="00000300000000000000" pitchFamily="50" charset="0"/>
              </a:rPr>
              <a:t> </a:t>
            </a:r>
            <a:r>
              <a:rPr lang="en-IN" sz="3200" dirty="0">
                <a:solidFill>
                  <a:schemeClr val="bg1"/>
                </a:solidFill>
                <a:latin typeface="Montserrat ExtraBold" panose="00000900000000000000" pitchFamily="50" charset="0"/>
              </a:rPr>
              <a:t>SEGMENTATION</a:t>
            </a:r>
            <a:endParaRPr lang="en-US" dirty="0">
              <a:solidFill>
                <a:schemeClr val="bg1"/>
              </a:solidFill>
            </a:endParaRP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3696" y="164530"/>
            <a:ext cx="1462714" cy="855506"/>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707580584"/>
              </p:ext>
            </p:extLst>
          </p:nvPr>
        </p:nvGraphicFramePr>
        <p:xfrm>
          <a:off x="336113" y="334850"/>
          <a:ext cx="7687425" cy="5649077"/>
        </p:xfrm>
        <a:graphic>
          <a:graphicData uri="http://schemas.openxmlformats.org/drawingml/2006/table">
            <a:tbl>
              <a:tblPr firstRow="1" bandRow="1">
                <a:tableStyleId>{2D5ABB26-0587-4C30-8999-92F81FD0307C}</a:tableStyleId>
              </a:tblPr>
              <a:tblGrid>
                <a:gridCol w="2922907">
                  <a:extLst>
                    <a:ext uri="{9D8B030D-6E8A-4147-A177-3AD203B41FA5}">
                      <a16:colId xmlns:a16="http://schemas.microsoft.com/office/drawing/2014/main" val="20000"/>
                    </a:ext>
                  </a:extLst>
                </a:gridCol>
                <a:gridCol w="4764518">
                  <a:extLst>
                    <a:ext uri="{9D8B030D-6E8A-4147-A177-3AD203B41FA5}">
                      <a16:colId xmlns:a16="http://schemas.microsoft.com/office/drawing/2014/main" val="20001"/>
                    </a:ext>
                  </a:extLst>
                </a:gridCol>
              </a:tblGrid>
              <a:tr h="459888">
                <a:tc>
                  <a:txBody>
                    <a:bodyPr/>
                    <a:lstStyle/>
                    <a:p>
                      <a:r>
                        <a:rPr lang="en-US" sz="1600" kern="1200" dirty="0">
                          <a:solidFill>
                            <a:schemeClr val="bg1"/>
                          </a:solidFill>
                          <a:effectLst/>
                          <a:latin typeface="+mn-lt"/>
                          <a:ea typeface="+mn-ea"/>
                          <a:cs typeface="+mn-cs"/>
                        </a:rPr>
                        <a:t>Parameter</a:t>
                      </a:r>
                      <a:endParaRPr lang="en-US" sz="1600" dirty="0">
                        <a:solidFill>
                          <a:schemeClr val="bg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42D49"/>
                    </a:solidFill>
                  </a:tcPr>
                </a:tc>
                <a:tc>
                  <a:txBody>
                    <a:bodyPr/>
                    <a:lstStyle/>
                    <a:p>
                      <a:r>
                        <a:rPr lang="en-US" sz="1600" kern="1200" dirty="0">
                          <a:solidFill>
                            <a:schemeClr val="bg1"/>
                          </a:solidFill>
                          <a:effectLst/>
                          <a:latin typeface="+mn-lt"/>
                          <a:ea typeface="+mn-ea"/>
                          <a:cs typeface="+mn-cs"/>
                        </a:rPr>
                        <a:t>Details</a:t>
                      </a:r>
                      <a:endParaRPr lang="en-US" sz="1600" dirty="0">
                        <a:solidFill>
                          <a:schemeClr val="bg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042D49"/>
                    </a:solidFill>
                  </a:tcPr>
                </a:tc>
                <a:extLst>
                  <a:ext uri="{0D108BD9-81ED-4DB2-BD59-A6C34878D82A}">
                    <a16:rowId xmlns:a16="http://schemas.microsoft.com/office/drawing/2014/main" val="10000"/>
                  </a:ext>
                </a:extLst>
              </a:tr>
              <a:tr h="372156">
                <a:tc>
                  <a:txBody>
                    <a:bodyPr/>
                    <a:lstStyle/>
                    <a:p>
                      <a:r>
                        <a:rPr lang="en-US" sz="1600" kern="1200" dirty="0">
                          <a:solidFill>
                            <a:schemeClr val="tx1"/>
                          </a:solidFill>
                          <a:effectLst/>
                          <a:latin typeface="+mn-lt"/>
                          <a:ea typeface="+mn-ea"/>
                          <a:cs typeface="+mn-cs"/>
                        </a:rPr>
                        <a:t>Market Size Estimation Period</a:t>
                      </a:r>
                      <a:endParaRPr lang="en-US" sz="1600" dirty="0">
                        <a:solidFill>
                          <a:schemeClr val="tx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US" sz="1600" kern="1200" dirty="0" smtClean="0">
                          <a:solidFill>
                            <a:schemeClr val="tx1"/>
                          </a:solidFill>
                          <a:effectLst/>
                          <a:latin typeface="+mn-lt"/>
                          <a:ea typeface="+mn-ea"/>
                          <a:cs typeface="+mn-cs"/>
                        </a:rPr>
                        <a:t>20212030</a:t>
                      </a:r>
                      <a:endParaRPr lang="en-US" sz="1600" dirty="0">
                        <a:solidFill>
                          <a:schemeClr val="tx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2156">
                <a:tc>
                  <a:txBody>
                    <a:bodyPr/>
                    <a:lstStyle/>
                    <a:p>
                      <a:r>
                        <a:rPr lang="en-US" sz="1600" kern="1200" dirty="0">
                          <a:solidFill>
                            <a:schemeClr val="tx1"/>
                          </a:solidFill>
                          <a:effectLst/>
                          <a:latin typeface="+mn-lt"/>
                          <a:ea typeface="+mn-ea"/>
                          <a:cs typeface="+mn-cs"/>
                        </a:rPr>
                        <a:t>Base Year Considered</a:t>
                      </a:r>
                      <a:endParaRPr lang="en-US" sz="1600" dirty="0">
                        <a:solidFill>
                          <a:schemeClr val="tx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US" sz="1600" dirty="0" smtClean="0">
                          <a:solidFill>
                            <a:schemeClr val="tx1"/>
                          </a:solidFill>
                        </a:rPr>
                        <a:t>2021</a:t>
                      </a:r>
                      <a:endParaRPr lang="en-US" sz="1600" dirty="0">
                        <a:solidFill>
                          <a:schemeClr val="tx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2156">
                <a:tc>
                  <a:txBody>
                    <a:bodyPr/>
                    <a:lstStyle/>
                    <a:p>
                      <a:r>
                        <a:rPr lang="en-US" sz="1600" kern="1200" dirty="0">
                          <a:solidFill>
                            <a:schemeClr val="tx1"/>
                          </a:solidFill>
                          <a:effectLst/>
                          <a:latin typeface="+mn-lt"/>
                          <a:ea typeface="+mn-ea"/>
                          <a:cs typeface="+mn-cs"/>
                        </a:rPr>
                        <a:t>Historical Data</a:t>
                      </a:r>
                      <a:endParaRPr lang="en-US" sz="1600" dirty="0">
                        <a:solidFill>
                          <a:schemeClr val="tx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US" sz="1600" kern="1200" dirty="0" smtClean="0">
                          <a:solidFill>
                            <a:schemeClr val="tx1"/>
                          </a:solidFill>
                          <a:effectLst/>
                          <a:latin typeface="+mn-lt"/>
                          <a:ea typeface="+mn-ea"/>
                          <a:cs typeface="+mn-cs"/>
                        </a:rPr>
                        <a:t>2019-2020</a:t>
                      </a:r>
                      <a:endParaRPr lang="en-US" sz="1600" dirty="0">
                        <a:solidFill>
                          <a:schemeClr val="tx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2066">
                <a:tc>
                  <a:txBody>
                    <a:bodyPr/>
                    <a:lstStyle/>
                    <a:p>
                      <a:r>
                        <a:rPr lang="en-US" sz="1600" dirty="0">
                          <a:solidFill>
                            <a:schemeClr val="tx1"/>
                          </a:solidFill>
                        </a:rPr>
                        <a:t>Forecast Period</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indent="0" algn="l" defTabSz="914398"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2021-2030</a:t>
                      </a:r>
                      <a:endParaRPr lang="en-US" sz="1600" dirty="0">
                        <a:solidFill>
                          <a:schemeClr val="tx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93527">
                <a:tc>
                  <a:txBody>
                    <a:bodyPr/>
                    <a:lstStyle/>
                    <a:p>
                      <a:r>
                        <a:rPr lang="en-US" sz="1600" dirty="0">
                          <a:solidFill>
                            <a:schemeClr val="tx1"/>
                          </a:solidFill>
                        </a:rPr>
                        <a:t>Quantitative Units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US" sz="1600" dirty="0">
                          <a:solidFill>
                            <a:schemeClr val="tx1"/>
                          </a:solidFill>
                        </a:rPr>
                        <a:t>Revenue</a:t>
                      </a:r>
                      <a:r>
                        <a:rPr lang="en-US" sz="1600" baseline="0" dirty="0">
                          <a:solidFill>
                            <a:schemeClr val="tx1"/>
                          </a:solidFill>
                        </a:rPr>
                        <a:t> in USD million &amp; CAGR from 2020 to 2028</a:t>
                      </a:r>
                      <a:endParaRPr lang="en-US" sz="1600" dirty="0">
                        <a:solidFill>
                          <a:schemeClr val="tx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93527">
                <a:tc>
                  <a:txBody>
                    <a:bodyPr/>
                    <a:lstStyle/>
                    <a:p>
                      <a:r>
                        <a:rPr lang="en-US" sz="1600" dirty="0">
                          <a:solidFill>
                            <a:schemeClr val="tx1"/>
                          </a:solidFill>
                        </a:rPr>
                        <a:t>Segments Covered</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US" sz="1600" dirty="0">
                          <a:solidFill>
                            <a:schemeClr val="tx1"/>
                          </a:solidFill>
                        </a:rPr>
                        <a:t>Types, Application, End-Users, Regions &amp; more.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83049">
                <a:tc>
                  <a:txBody>
                    <a:bodyPr/>
                    <a:lstStyle/>
                    <a:p>
                      <a:r>
                        <a:rPr lang="en-US" sz="1600" kern="1200" dirty="0">
                          <a:solidFill>
                            <a:schemeClr val="tx1"/>
                          </a:solidFill>
                          <a:effectLst/>
                          <a:latin typeface="+mn-lt"/>
                          <a:ea typeface="+mn-ea"/>
                          <a:cs typeface="+mn-cs"/>
                        </a:rPr>
                        <a:t>Countries Included</a:t>
                      </a:r>
                      <a:endParaRPr lang="en-US" sz="1600" dirty="0">
                        <a:solidFill>
                          <a:schemeClr val="tx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US" sz="1600" kern="1200" dirty="0">
                          <a:solidFill>
                            <a:schemeClr val="tx1"/>
                          </a:solidFill>
                          <a:effectLst/>
                          <a:latin typeface="+mn-lt"/>
                          <a:ea typeface="+mn-ea"/>
                          <a:cs typeface="+mn-cs"/>
                        </a:rPr>
                        <a:t>The U.S., Germany, U.K., Italy, China, India, Japan, Brazil </a:t>
                      </a:r>
                      <a:endParaRPr lang="en-US" sz="1600" dirty="0">
                        <a:solidFill>
                          <a:schemeClr val="tx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604388">
                <a:tc>
                  <a:txBody>
                    <a:bodyPr/>
                    <a:lstStyle/>
                    <a:p>
                      <a:r>
                        <a:rPr lang="en-US" sz="1600" dirty="0">
                          <a:solidFill>
                            <a:schemeClr val="tx1"/>
                          </a:solidFill>
                        </a:rPr>
                        <a:t>Report Coverage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US" sz="1600" dirty="0">
                          <a:solidFill>
                            <a:schemeClr val="tx1"/>
                          </a:solidFill>
                        </a:rPr>
                        <a:t>Revenue Forecast, Company Ranking, Competitive Landscape,</a:t>
                      </a:r>
                      <a:r>
                        <a:rPr lang="en-US" sz="1600" baseline="0" dirty="0">
                          <a:solidFill>
                            <a:schemeClr val="tx1"/>
                          </a:solidFill>
                        </a:rPr>
                        <a:t> Growth Factors, and Trends</a:t>
                      </a:r>
                      <a:endParaRPr lang="en-US" sz="1600" dirty="0">
                        <a:solidFill>
                          <a:schemeClr val="tx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604388">
                <a:tc>
                  <a:txBody>
                    <a:bodyPr/>
                    <a:lstStyle/>
                    <a:p>
                      <a:pPr marL="0" marR="0" indent="0" algn="l" defTabSz="914398"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Regions Scope</a:t>
                      </a:r>
                      <a:endParaRPr lang="en-US" sz="1600" dirty="0">
                        <a:solidFill>
                          <a:schemeClr val="tx1"/>
                        </a:solidFill>
                      </a:endParaRPr>
                    </a:p>
                    <a:p>
                      <a:endParaRPr lang="en-US" sz="1600" dirty="0">
                        <a:solidFill>
                          <a:schemeClr val="tx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0" marR="0" indent="0" algn="l" defTabSz="914398"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North America, Europe, Asia Pacific, Latin America, Middle East and Africa</a:t>
                      </a:r>
                      <a:endParaRPr lang="en-US" sz="1600" dirty="0">
                        <a:solidFill>
                          <a:schemeClr val="tx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457388">
                <a:tc>
                  <a:txBody>
                    <a:bodyPr/>
                    <a:lstStyle/>
                    <a:p>
                      <a:r>
                        <a:rPr lang="en-US" sz="1600" dirty="0">
                          <a:solidFill>
                            <a:schemeClr val="tx1"/>
                          </a:solidFill>
                        </a:rPr>
                        <a:t>Customization Scope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US" sz="1600" dirty="0">
                          <a:solidFill>
                            <a:schemeClr val="tx1"/>
                          </a:solidFill>
                        </a:rPr>
                        <a:t>10 hours of free customization &amp; expert consultation</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604388">
                <a:tc>
                  <a:txBody>
                    <a:bodyPr/>
                    <a:lstStyle/>
                    <a:p>
                      <a:r>
                        <a:rPr lang="en-US" sz="1600" dirty="0">
                          <a:solidFill>
                            <a:schemeClr val="tx1"/>
                          </a:solidFill>
                        </a:rPr>
                        <a:t>Pricing and Purchase Options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US" sz="1600" dirty="0">
                          <a:solidFill>
                            <a:schemeClr val="tx1"/>
                          </a:solidFill>
                        </a:rPr>
                        <a:t>Explore Different Purchase Options &amp; Request for Discount to Avail New Year Discount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451602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5400000">
            <a:off x="316959" y="306829"/>
            <a:ext cx="469372" cy="1236645"/>
          </a:xfrm>
          <a:prstGeom prst="rect">
            <a:avLst/>
          </a:prstGeom>
          <a:solidFill>
            <a:srgbClr val="21A1B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0408" y="1418253"/>
            <a:ext cx="8531184" cy="4662464"/>
          </a:xfrm>
          <a:prstGeom prst="rect">
            <a:avLst/>
          </a:prstGeom>
        </p:spPr>
      </p:pic>
      <p:sp>
        <p:nvSpPr>
          <p:cNvPr id="5" name="TextBox 4"/>
          <p:cNvSpPr txBox="1"/>
          <p:nvPr/>
        </p:nvSpPr>
        <p:spPr>
          <a:xfrm rot="5400000">
            <a:off x="10234286" y="4177340"/>
            <a:ext cx="3498977" cy="307777"/>
          </a:xfrm>
          <a:prstGeom prst="rect">
            <a:avLst/>
          </a:prstGeom>
          <a:noFill/>
        </p:spPr>
        <p:txBody>
          <a:bodyPr wrap="square" rtlCol="0">
            <a:spAutoFit/>
          </a:bodyPr>
          <a:lstStyle/>
          <a:p>
            <a:r>
              <a:rPr lang="en-US" sz="1400" spc="250" dirty="0">
                <a:latin typeface="Montserrat Light" panose="00000400000000000000" pitchFamily="2" charset="0"/>
              </a:rPr>
              <a:t>www.emergenresearch.com</a:t>
            </a:r>
          </a:p>
        </p:txBody>
      </p:sp>
      <p:sp>
        <p:nvSpPr>
          <p:cNvPr id="6" name="TextBox 5"/>
          <p:cNvSpPr txBox="1"/>
          <p:nvPr/>
        </p:nvSpPr>
        <p:spPr>
          <a:xfrm>
            <a:off x="898959" y="601986"/>
            <a:ext cx="6279283" cy="646331"/>
          </a:xfrm>
          <a:prstGeom prst="rect">
            <a:avLst/>
          </a:prstGeom>
          <a:noFill/>
        </p:spPr>
        <p:txBody>
          <a:bodyPr wrap="none" rtlCol="0">
            <a:spAutoFit/>
          </a:bodyPr>
          <a:lstStyle/>
          <a:p>
            <a:pPr algn="ctr"/>
            <a:r>
              <a:rPr lang="en-US" sz="3600" dirty="0">
                <a:solidFill>
                  <a:srgbClr val="042D49"/>
                </a:solidFill>
                <a:latin typeface="Montserrat SemiBold" panose="00000700000000000000" pitchFamily="2" charset="0"/>
              </a:rPr>
              <a:t>Regional Share Dynamics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351" y="276465"/>
            <a:ext cx="1860777" cy="414000"/>
          </a:xfrm>
          <a:prstGeom prst="rect">
            <a:avLst/>
          </a:prstGeom>
        </p:spPr>
      </p:pic>
    </p:spTree>
    <p:extLst>
      <p:ext uri="{BB962C8B-B14F-4D97-AF65-F5344CB8AC3E}">
        <p14:creationId xmlns:p14="http://schemas.microsoft.com/office/powerpoint/2010/main" val="1048934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TotalTime>
  <Words>971</Words>
  <Application>Microsoft Office PowerPoint</Application>
  <PresentationFormat>Widescreen</PresentationFormat>
  <Paragraphs>125</Paragraphs>
  <Slides>11</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Arial</vt:lpstr>
      <vt:lpstr>Calibri</vt:lpstr>
      <vt:lpstr>Calibri Light</vt:lpstr>
      <vt:lpstr>Montserrat</vt:lpstr>
      <vt:lpstr>Montserrat Alternates ExLight</vt:lpstr>
      <vt:lpstr>Montserrat ExtraBold</vt:lpstr>
      <vt:lpstr>Montserrat ExtraLight</vt:lpstr>
      <vt:lpstr>Montserrat Light</vt:lpstr>
      <vt:lpstr>Montserrat Medium</vt:lpstr>
      <vt:lpstr>Montserrat SemiBold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Purushottam</dc:creator>
  <cp:lastModifiedBy>Shabaz</cp:lastModifiedBy>
  <cp:revision>56</cp:revision>
  <dcterms:created xsi:type="dcterms:W3CDTF">2021-05-05T09:29:12Z</dcterms:created>
  <dcterms:modified xsi:type="dcterms:W3CDTF">2023-06-08T10:16:34Z</dcterms:modified>
</cp:coreProperties>
</file>