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26-09-2023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multi-cloud-security-solutions-market" TargetMode="External"/><Relationship Id="rId2" Type="http://schemas.openxmlformats.org/officeDocument/2006/relationships/hyperlink" Target="https://www.marketstatsville.com/multi-cloud-security-solution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multi-cloud-security-solutions-market" TargetMode="External"/><Relationship Id="rId2" Type="http://schemas.openxmlformats.org/officeDocument/2006/relationships/hyperlink" Target="https://www.marketstatsville.com/buy-now/multi-cloud-security-solution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multi-cloud-security-solution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Multi-Cloud Security Solutions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Multi-Cloud Security Solutions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Multi-Cloud Security Solutions Market 2022 Industry Size, Regions, Emerging Trends,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Multi-Cloud Security Solutions Market by Type (Public Cloud, and Private Cloud), by Application (Healthcare, Retail, Government, BFSI, IT &amp; Telecom, and Others), by Region (North America, Latin America, Europe, Asia Pacific, and Middle East &amp; Africa (MEA)) – Global Share and Forecast to 2030</a:t>
            </a:r>
          </a:p>
          <a:p>
            <a:pPr algn="l"/>
            <a:endParaRPr lang="en-US" dirty="0">
              <a:solidFill>
                <a:srgbClr val="222222"/>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Multi-Cloud Security Solutions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89.5 billion</a:t>
            </a:r>
            <a:r>
              <a:rPr lang="en-US" b="0"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rPr>
              <a:t>in 2023</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151.5 billion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5.4% </a:t>
            </a:r>
            <a:r>
              <a:rPr lang="en-US" b="0" i="0" dirty="0">
                <a:solidFill>
                  <a:srgbClr val="000000"/>
                </a:solidFill>
                <a:effectLst/>
                <a:latin typeface="Verdana" panose="020B0604030504040204" pitchFamily="34" charset="0"/>
              </a:rPr>
              <a:t>from 2023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https://www.marketstatsville.com/request-sample/multi-cloud-security-solutions-market</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30249-F11B-5952-28D0-295502FFF79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D95FC9D-C792-CD57-469C-52A8C40EACF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5B623DC-7ED6-CE84-9D4F-7C0E438910E7}"/>
              </a:ext>
            </a:extLst>
          </p:cNvPr>
          <p:cNvSpPr txBox="1"/>
          <p:nvPr/>
        </p:nvSpPr>
        <p:spPr>
          <a:xfrm>
            <a:off x="291487" y="629602"/>
            <a:ext cx="11567578"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https://www.marketstatsville.com/buy-now/multi-cloud-security-solutions-market?opt=3338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Multi-Cloud Security Solutions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(Sales, USD Million, 2017-2030)</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Public Cloud</a:t>
            </a:r>
          </a:p>
          <a:p>
            <a:pPr algn="l">
              <a:buFont typeface="Arial" panose="020B0604020202020204" pitchFamily="34" charset="0"/>
              <a:buChar char="•"/>
            </a:pPr>
            <a:r>
              <a:rPr lang="en-US" b="0" i="0" dirty="0">
                <a:solidFill>
                  <a:srgbClr val="000000"/>
                </a:solidFill>
                <a:effectLst/>
                <a:latin typeface="Verdana" panose="020B0604030504040204" pitchFamily="34" charset="0"/>
              </a:rPr>
              <a:t>Private Cloud</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Healthcare</a:t>
            </a:r>
          </a:p>
          <a:p>
            <a:pPr algn="l">
              <a:buFont typeface="Arial" panose="020B0604020202020204" pitchFamily="34" charset="0"/>
              <a:buChar char="•"/>
            </a:pPr>
            <a:r>
              <a:rPr lang="en-US" b="0" i="0" dirty="0">
                <a:solidFill>
                  <a:srgbClr val="000000"/>
                </a:solidFill>
                <a:effectLst/>
                <a:latin typeface="Verdana" panose="020B0604030504040204" pitchFamily="34" charset="0"/>
              </a:rPr>
              <a:t>Retail</a:t>
            </a:r>
          </a:p>
          <a:p>
            <a:pPr algn="l">
              <a:buFont typeface="Arial" panose="020B0604020202020204" pitchFamily="34" charset="0"/>
              <a:buChar char="•"/>
            </a:pPr>
            <a:r>
              <a:rPr lang="en-US" b="0" i="0" dirty="0">
                <a:solidFill>
                  <a:srgbClr val="000000"/>
                </a:solidFill>
                <a:effectLst/>
                <a:latin typeface="Verdana" panose="020B0604030504040204" pitchFamily="34" charset="0"/>
              </a:rPr>
              <a:t>Government</a:t>
            </a:r>
          </a:p>
          <a:p>
            <a:pPr algn="l">
              <a:buFont typeface="Arial" panose="020B0604020202020204" pitchFamily="34" charset="0"/>
              <a:buChar char="•"/>
            </a:pPr>
            <a:r>
              <a:rPr lang="en-US" b="0" i="0" dirty="0">
                <a:solidFill>
                  <a:srgbClr val="000000"/>
                </a:solidFill>
                <a:effectLst/>
                <a:latin typeface="Verdana" panose="020B0604030504040204" pitchFamily="34" charset="0"/>
              </a:rPr>
              <a:t>BFSI</a:t>
            </a:r>
          </a:p>
          <a:p>
            <a:pPr algn="l">
              <a:buFont typeface="Arial" panose="020B0604020202020204" pitchFamily="34" charset="0"/>
              <a:buChar char="•"/>
            </a:pPr>
            <a:r>
              <a:rPr lang="en-US" b="0" i="0" dirty="0">
                <a:solidFill>
                  <a:srgbClr val="000000"/>
                </a:solidFill>
                <a:effectLst/>
                <a:latin typeface="Verdana" panose="020B0604030504040204" pitchFamily="34" charset="0"/>
              </a:rPr>
              <a:t>IT &amp; Telecom</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https://www.marketstatsville.com/table-of-content/multi-cloud-security-solutions-market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709417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F9DC72-8D13-BC63-1E25-786BDCA436D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4C819D2-9BF2-6BE5-EAD8-511450D2F658}"/>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0DC60810-FABA-C4F8-48E9-DE54AB846CFF}"/>
              </a:ext>
            </a:extLst>
          </p:cNvPr>
          <p:cNvSpPr txBox="1"/>
          <p:nvPr/>
        </p:nvSpPr>
        <p:spPr>
          <a:xfrm>
            <a:off x="323557" y="520065"/>
            <a:ext cx="11549575"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Major key players in the global Multi-Cloud Security Solutions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HashiCorp</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SonicWall</a:t>
            </a:r>
          </a:p>
          <a:p>
            <a:pPr algn="l">
              <a:buFont typeface="Arial" panose="020B0604020202020204" pitchFamily="34" charset="0"/>
              <a:buChar char="•"/>
            </a:pPr>
            <a:r>
              <a:rPr lang="en-US" b="0" i="0" dirty="0">
                <a:solidFill>
                  <a:srgbClr val="000000"/>
                </a:solidFill>
                <a:effectLst/>
                <a:latin typeface="Verdana" panose="020B0604030504040204" pitchFamily="34" charset="0"/>
              </a:rPr>
              <a:t>F5 Networks</a:t>
            </a:r>
          </a:p>
          <a:p>
            <a:pPr algn="l">
              <a:buFont typeface="Arial" panose="020B0604020202020204" pitchFamily="34" charset="0"/>
              <a:buChar char="•"/>
            </a:pPr>
            <a:r>
              <a:rPr lang="en-US" b="0" i="0" dirty="0">
                <a:solidFill>
                  <a:srgbClr val="000000"/>
                </a:solidFill>
                <a:effectLst/>
                <a:latin typeface="Verdana" panose="020B0604030504040204" pitchFamily="34" charset="0"/>
              </a:rPr>
              <a:t>IBM</a:t>
            </a:r>
          </a:p>
          <a:p>
            <a:pPr algn="l">
              <a:buFont typeface="Arial" panose="020B0604020202020204" pitchFamily="34" charset="0"/>
              <a:buChar char="•"/>
            </a:pPr>
            <a:r>
              <a:rPr lang="en-US" b="0" i="0" dirty="0">
                <a:solidFill>
                  <a:srgbClr val="000000"/>
                </a:solidFill>
                <a:effectLst/>
                <a:latin typeface="Verdana" panose="020B0604030504040204" pitchFamily="34" charset="0"/>
              </a:rPr>
              <a:t>Rackspace</a:t>
            </a:r>
          </a:p>
          <a:p>
            <a:pPr algn="l">
              <a:buFont typeface="Arial" panose="020B0604020202020204" pitchFamily="34" charset="0"/>
              <a:buChar char="•"/>
            </a:pPr>
            <a:r>
              <a:rPr lang="en-US" b="0" i="0" dirty="0">
                <a:solidFill>
                  <a:srgbClr val="000000"/>
                </a:solidFill>
                <a:effectLst/>
                <a:latin typeface="Verdana" panose="020B0604030504040204" pitchFamily="34" charset="0"/>
              </a:rPr>
              <a:t>JD Cloud</a:t>
            </a:r>
          </a:p>
          <a:p>
            <a:pPr algn="l">
              <a:buFont typeface="Arial" panose="020B0604020202020204" pitchFamily="34" charset="0"/>
              <a:buChar char="•"/>
            </a:pPr>
            <a:r>
              <a:rPr lang="en-US" b="0" i="0" dirty="0">
                <a:solidFill>
                  <a:srgbClr val="000000"/>
                </a:solidFill>
                <a:effectLst/>
                <a:latin typeface="Verdana" panose="020B0604030504040204" pitchFamily="34" charset="0"/>
              </a:rPr>
              <a:t>Datacom</a:t>
            </a:r>
          </a:p>
          <a:p>
            <a:pPr algn="l">
              <a:buFont typeface="Arial" panose="020B0604020202020204" pitchFamily="34" charset="0"/>
              <a:buChar char="•"/>
            </a:pPr>
            <a:r>
              <a:rPr lang="en-US" b="0" i="0" dirty="0">
                <a:solidFill>
                  <a:srgbClr val="000000"/>
                </a:solidFill>
                <a:effectLst/>
                <a:latin typeface="Verdana" panose="020B0604030504040204" pitchFamily="34" charset="0"/>
              </a:rPr>
              <a:t>Juniper Networks</a:t>
            </a:r>
          </a:p>
          <a:p>
            <a:pPr algn="l">
              <a:buFont typeface="Arial" panose="020B0604020202020204" pitchFamily="34" charset="0"/>
              <a:buChar char="•"/>
            </a:pPr>
            <a:r>
              <a:rPr lang="en-US" b="0" i="0" dirty="0">
                <a:solidFill>
                  <a:srgbClr val="000000"/>
                </a:solidFill>
                <a:effectLst/>
                <a:latin typeface="Verdana" panose="020B0604030504040204" pitchFamily="34" charset="0"/>
              </a:rPr>
              <a:t>Avi Networks</a:t>
            </a:r>
          </a:p>
          <a:p>
            <a:pPr algn="l">
              <a:buFont typeface="Arial" panose="020B0604020202020204" pitchFamily="34" charset="0"/>
              <a:buChar char="•"/>
            </a:pPr>
            <a:r>
              <a:rPr lang="en-US" b="0" i="0" dirty="0">
                <a:solidFill>
                  <a:srgbClr val="000000"/>
                </a:solidFill>
                <a:effectLst/>
                <a:latin typeface="Verdana" panose="020B0604030504040204" pitchFamily="34" charset="0"/>
              </a:rPr>
              <a:t>Nutanix Beam</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2"/>
              </a:rPr>
              <a:t>https://www.marketstatsville.com/multi-cloud-security-solutions-market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7264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5482</TotalTime>
  <Words>1303</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488</cp:revision>
  <dcterms:created xsi:type="dcterms:W3CDTF">2017-04-19T06:29:38Z</dcterms:created>
  <dcterms:modified xsi:type="dcterms:W3CDTF">2023-09-26T12:33:19Z</dcterms:modified>
</cp:coreProperties>
</file>